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4" r:id="rId4"/>
    <p:sldId id="263" r:id="rId5"/>
    <p:sldId id="262" r:id="rId6"/>
    <p:sldId id="268" r:id="rId7"/>
    <p:sldId id="276" r:id="rId8"/>
    <p:sldId id="277" r:id="rId9"/>
    <p:sldId id="266" r:id="rId10"/>
    <p:sldId id="267" r:id="rId11"/>
    <p:sldId id="274" r:id="rId12"/>
    <p:sldId id="273" r:id="rId13"/>
    <p:sldId id="275" r:id="rId14"/>
    <p:sldId id="27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E90C6-7C72-411A-8C34-298B4A532FA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50B181E-81A5-4D83-AB4A-DFE92D9A2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E6B2F3F-5C03-42F7-AABB-892AFCA0FF9A}"/>
              </a:ext>
            </a:extLst>
          </p:cNvPr>
          <p:cNvSpPr>
            <a:spLocks noGrp="1"/>
          </p:cNvSpPr>
          <p:nvPr>
            <p:ph type="dt" sz="half" idx="10"/>
          </p:nvPr>
        </p:nvSpPr>
        <p:spPr/>
        <p:txBody>
          <a:bodyPr/>
          <a:lstStyle/>
          <a:p>
            <a:fld id="{3FA3EB47-57CB-41AD-844A-741ECDA4CFC8}" type="datetimeFigureOut">
              <a:rPr lang="nl-NL" smtClean="0"/>
              <a:t>2-11-2022</a:t>
            </a:fld>
            <a:endParaRPr lang="nl-NL"/>
          </a:p>
        </p:txBody>
      </p:sp>
      <p:sp>
        <p:nvSpPr>
          <p:cNvPr id="5" name="Tijdelijke aanduiding voor voettekst 4">
            <a:extLst>
              <a:ext uri="{FF2B5EF4-FFF2-40B4-BE49-F238E27FC236}">
                <a16:creationId xmlns:a16="http://schemas.microsoft.com/office/drawing/2014/main" id="{16E94378-331B-4BF4-9898-EB78E56BEA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FCACC7-88F8-4ACC-A0CF-D29046191104}"/>
              </a:ext>
            </a:extLst>
          </p:cNvPr>
          <p:cNvSpPr>
            <a:spLocks noGrp="1"/>
          </p:cNvSpPr>
          <p:nvPr>
            <p:ph type="sldNum" sz="quarter" idx="12"/>
          </p:nvPr>
        </p:nvSpPr>
        <p:spPr/>
        <p:txBody>
          <a:bodyPr/>
          <a:lstStyle/>
          <a:p>
            <a:fld id="{09A328EA-2CB9-4689-BC2B-3E363DA6C472}" type="slidenum">
              <a:rPr lang="nl-NL" smtClean="0"/>
              <a:t>‹nr.›</a:t>
            </a:fld>
            <a:endParaRPr lang="nl-NL"/>
          </a:p>
        </p:txBody>
      </p:sp>
    </p:spTree>
    <p:extLst>
      <p:ext uri="{BB962C8B-B14F-4D97-AF65-F5344CB8AC3E}">
        <p14:creationId xmlns:p14="http://schemas.microsoft.com/office/powerpoint/2010/main" val="143935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B7B18-D4E5-4287-88A2-9CE6432EA87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4268F8A-9D30-4FD8-97A4-1C20150BBBD2}"/>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B2D48D-F0C4-4186-9ED8-3B2015AD7908}"/>
              </a:ext>
            </a:extLst>
          </p:cNvPr>
          <p:cNvSpPr>
            <a:spLocks noGrp="1"/>
          </p:cNvSpPr>
          <p:nvPr>
            <p:ph type="dt" sz="half" idx="10"/>
          </p:nvPr>
        </p:nvSpPr>
        <p:spPr/>
        <p:txBody>
          <a:bodyPr/>
          <a:lstStyle/>
          <a:p>
            <a:fld id="{3FA3EB47-57CB-41AD-844A-741ECDA4CFC8}" type="datetimeFigureOut">
              <a:rPr lang="nl-NL" smtClean="0"/>
              <a:t>2-11-2022</a:t>
            </a:fld>
            <a:endParaRPr lang="nl-NL"/>
          </a:p>
        </p:txBody>
      </p:sp>
      <p:sp>
        <p:nvSpPr>
          <p:cNvPr id="5" name="Tijdelijke aanduiding voor voettekst 4">
            <a:extLst>
              <a:ext uri="{FF2B5EF4-FFF2-40B4-BE49-F238E27FC236}">
                <a16:creationId xmlns:a16="http://schemas.microsoft.com/office/drawing/2014/main" id="{2E8CAC0C-4C5B-46E1-9A29-1AAE3B0FC1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07A101-6B22-48B9-A45A-CE013D309B3D}"/>
              </a:ext>
            </a:extLst>
          </p:cNvPr>
          <p:cNvSpPr>
            <a:spLocks noGrp="1"/>
          </p:cNvSpPr>
          <p:nvPr>
            <p:ph type="sldNum" sz="quarter" idx="12"/>
          </p:nvPr>
        </p:nvSpPr>
        <p:spPr/>
        <p:txBody>
          <a:bodyPr/>
          <a:lstStyle/>
          <a:p>
            <a:fld id="{09A328EA-2CB9-4689-BC2B-3E363DA6C472}" type="slidenum">
              <a:rPr lang="nl-NL" smtClean="0"/>
              <a:t>‹nr.›</a:t>
            </a:fld>
            <a:endParaRPr lang="nl-NL"/>
          </a:p>
        </p:txBody>
      </p:sp>
    </p:spTree>
    <p:extLst>
      <p:ext uri="{BB962C8B-B14F-4D97-AF65-F5344CB8AC3E}">
        <p14:creationId xmlns:p14="http://schemas.microsoft.com/office/powerpoint/2010/main" val="209827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5EE04EE-22F6-418C-BFDF-EF00F3C10D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CA407FC-28AC-457B-83EC-C2AD2EE4A828}"/>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2D9F54-2B69-478F-A49F-49406479DE3C}"/>
              </a:ext>
            </a:extLst>
          </p:cNvPr>
          <p:cNvSpPr>
            <a:spLocks noGrp="1"/>
          </p:cNvSpPr>
          <p:nvPr>
            <p:ph type="dt" sz="half" idx="10"/>
          </p:nvPr>
        </p:nvSpPr>
        <p:spPr/>
        <p:txBody>
          <a:bodyPr/>
          <a:lstStyle/>
          <a:p>
            <a:fld id="{3FA3EB47-57CB-41AD-844A-741ECDA4CFC8}" type="datetimeFigureOut">
              <a:rPr lang="nl-NL" smtClean="0"/>
              <a:t>2-11-2022</a:t>
            </a:fld>
            <a:endParaRPr lang="nl-NL"/>
          </a:p>
        </p:txBody>
      </p:sp>
      <p:sp>
        <p:nvSpPr>
          <p:cNvPr id="5" name="Tijdelijke aanduiding voor voettekst 4">
            <a:extLst>
              <a:ext uri="{FF2B5EF4-FFF2-40B4-BE49-F238E27FC236}">
                <a16:creationId xmlns:a16="http://schemas.microsoft.com/office/drawing/2014/main" id="{5D75630C-AD59-4B53-8D46-66367F3E08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950AA5-2FF3-4BA1-A751-0ECC88446EE7}"/>
              </a:ext>
            </a:extLst>
          </p:cNvPr>
          <p:cNvSpPr>
            <a:spLocks noGrp="1"/>
          </p:cNvSpPr>
          <p:nvPr>
            <p:ph type="sldNum" sz="quarter" idx="12"/>
          </p:nvPr>
        </p:nvSpPr>
        <p:spPr/>
        <p:txBody>
          <a:bodyPr/>
          <a:lstStyle/>
          <a:p>
            <a:fld id="{09A328EA-2CB9-4689-BC2B-3E363DA6C472}" type="slidenum">
              <a:rPr lang="nl-NL" smtClean="0"/>
              <a:t>‹nr.›</a:t>
            </a:fld>
            <a:endParaRPr lang="nl-NL"/>
          </a:p>
        </p:txBody>
      </p:sp>
    </p:spTree>
    <p:extLst>
      <p:ext uri="{BB962C8B-B14F-4D97-AF65-F5344CB8AC3E}">
        <p14:creationId xmlns:p14="http://schemas.microsoft.com/office/powerpoint/2010/main" val="306298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22F98-1689-4D9C-A673-1A1177BBDFE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E39B931-49DB-461B-A689-4EECB56F769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C90EA1-D6A5-46F5-901C-279C81746166}"/>
              </a:ext>
            </a:extLst>
          </p:cNvPr>
          <p:cNvSpPr>
            <a:spLocks noGrp="1"/>
          </p:cNvSpPr>
          <p:nvPr>
            <p:ph type="dt" sz="half" idx="10"/>
          </p:nvPr>
        </p:nvSpPr>
        <p:spPr/>
        <p:txBody>
          <a:bodyPr/>
          <a:lstStyle/>
          <a:p>
            <a:fld id="{3FA3EB47-57CB-41AD-844A-741ECDA4CFC8}" type="datetimeFigureOut">
              <a:rPr lang="nl-NL" smtClean="0"/>
              <a:t>2-11-2022</a:t>
            </a:fld>
            <a:endParaRPr lang="nl-NL"/>
          </a:p>
        </p:txBody>
      </p:sp>
      <p:sp>
        <p:nvSpPr>
          <p:cNvPr id="5" name="Tijdelijke aanduiding voor voettekst 4">
            <a:extLst>
              <a:ext uri="{FF2B5EF4-FFF2-40B4-BE49-F238E27FC236}">
                <a16:creationId xmlns:a16="http://schemas.microsoft.com/office/drawing/2014/main" id="{9808582C-B0E6-4C6A-A9CA-F851B31D0D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35A061-D911-430C-B0E3-7B83ADA20045}"/>
              </a:ext>
            </a:extLst>
          </p:cNvPr>
          <p:cNvSpPr>
            <a:spLocks noGrp="1"/>
          </p:cNvSpPr>
          <p:nvPr>
            <p:ph type="sldNum" sz="quarter" idx="12"/>
          </p:nvPr>
        </p:nvSpPr>
        <p:spPr/>
        <p:txBody>
          <a:bodyPr/>
          <a:lstStyle/>
          <a:p>
            <a:fld id="{09A328EA-2CB9-4689-BC2B-3E363DA6C472}" type="slidenum">
              <a:rPr lang="nl-NL" smtClean="0"/>
              <a:t>‹nr.›</a:t>
            </a:fld>
            <a:endParaRPr lang="nl-NL"/>
          </a:p>
        </p:txBody>
      </p:sp>
    </p:spTree>
    <p:extLst>
      <p:ext uri="{BB962C8B-B14F-4D97-AF65-F5344CB8AC3E}">
        <p14:creationId xmlns:p14="http://schemas.microsoft.com/office/powerpoint/2010/main" val="87210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3CAB1-270C-4CB8-A0B0-8E8DC0C831B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21AA109-2C78-41F5-92C8-D156FE0F8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B977551-D98B-4689-8B84-962C59D1E960}"/>
              </a:ext>
            </a:extLst>
          </p:cNvPr>
          <p:cNvSpPr>
            <a:spLocks noGrp="1"/>
          </p:cNvSpPr>
          <p:nvPr>
            <p:ph type="dt" sz="half" idx="10"/>
          </p:nvPr>
        </p:nvSpPr>
        <p:spPr/>
        <p:txBody>
          <a:bodyPr/>
          <a:lstStyle/>
          <a:p>
            <a:fld id="{3FA3EB47-57CB-41AD-844A-741ECDA4CFC8}" type="datetimeFigureOut">
              <a:rPr lang="nl-NL" smtClean="0"/>
              <a:t>2-11-2022</a:t>
            </a:fld>
            <a:endParaRPr lang="nl-NL"/>
          </a:p>
        </p:txBody>
      </p:sp>
      <p:sp>
        <p:nvSpPr>
          <p:cNvPr id="5" name="Tijdelijke aanduiding voor voettekst 4">
            <a:extLst>
              <a:ext uri="{FF2B5EF4-FFF2-40B4-BE49-F238E27FC236}">
                <a16:creationId xmlns:a16="http://schemas.microsoft.com/office/drawing/2014/main" id="{50744410-E95D-420E-8BE4-8FCFAD7695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2F5E686-5A00-4684-BD3B-FDE6D3717227}"/>
              </a:ext>
            </a:extLst>
          </p:cNvPr>
          <p:cNvSpPr>
            <a:spLocks noGrp="1"/>
          </p:cNvSpPr>
          <p:nvPr>
            <p:ph type="sldNum" sz="quarter" idx="12"/>
          </p:nvPr>
        </p:nvSpPr>
        <p:spPr/>
        <p:txBody>
          <a:bodyPr/>
          <a:lstStyle/>
          <a:p>
            <a:fld id="{09A328EA-2CB9-4689-BC2B-3E363DA6C472}" type="slidenum">
              <a:rPr lang="nl-NL" smtClean="0"/>
              <a:t>‹nr.›</a:t>
            </a:fld>
            <a:endParaRPr lang="nl-NL"/>
          </a:p>
        </p:txBody>
      </p:sp>
    </p:spTree>
    <p:extLst>
      <p:ext uri="{BB962C8B-B14F-4D97-AF65-F5344CB8AC3E}">
        <p14:creationId xmlns:p14="http://schemas.microsoft.com/office/powerpoint/2010/main" val="173922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B142A-8B5A-48C6-AE0A-9A33FFA7ADA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D9C79C5-AF71-498D-98BE-81D49CB3058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A2D7666-201E-43DB-9130-DB723A079D91}"/>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3C97C65-F733-454F-B960-AA5A5A980C12}"/>
              </a:ext>
            </a:extLst>
          </p:cNvPr>
          <p:cNvSpPr>
            <a:spLocks noGrp="1"/>
          </p:cNvSpPr>
          <p:nvPr>
            <p:ph type="dt" sz="half" idx="10"/>
          </p:nvPr>
        </p:nvSpPr>
        <p:spPr/>
        <p:txBody>
          <a:bodyPr/>
          <a:lstStyle/>
          <a:p>
            <a:fld id="{3FA3EB47-57CB-41AD-844A-741ECDA4CFC8}" type="datetimeFigureOut">
              <a:rPr lang="nl-NL" smtClean="0"/>
              <a:t>2-11-2022</a:t>
            </a:fld>
            <a:endParaRPr lang="nl-NL"/>
          </a:p>
        </p:txBody>
      </p:sp>
      <p:sp>
        <p:nvSpPr>
          <p:cNvPr id="6" name="Tijdelijke aanduiding voor voettekst 5">
            <a:extLst>
              <a:ext uri="{FF2B5EF4-FFF2-40B4-BE49-F238E27FC236}">
                <a16:creationId xmlns:a16="http://schemas.microsoft.com/office/drawing/2014/main" id="{A859729D-CCCE-4394-9F2F-D046E44BEB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94BE93D-4E50-40A7-AC62-F196DF0AF18F}"/>
              </a:ext>
            </a:extLst>
          </p:cNvPr>
          <p:cNvSpPr>
            <a:spLocks noGrp="1"/>
          </p:cNvSpPr>
          <p:nvPr>
            <p:ph type="sldNum" sz="quarter" idx="12"/>
          </p:nvPr>
        </p:nvSpPr>
        <p:spPr/>
        <p:txBody>
          <a:bodyPr/>
          <a:lstStyle/>
          <a:p>
            <a:fld id="{09A328EA-2CB9-4689-BC2B-3E363DA6C472}" type="slidenum">
              <a:rPr lang="nl-NL" smtClean="0"/>
              <a:t>‹nr.›</a:t>
            </a:fld>
            <a:endParaRPr lang="nl-NL"/>
          </a:p>
        </p:txBody>
      </p:sp>
    </p:spTree>
    <p:extLst>
      <p:ext uri="{BB962C8B-B14F-4D97-AF65-F5344CB8AC3E}">
        <p14:creationId xmlns:p14="http://schemas.microsoft.com/office/powerpoint/2010/main" val="59507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6D0CD-56BB-42D9-A203-508031D32FF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255FBC7-279B-4EA4-B6D3-257EE3505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1806A56-2026-42E7-B564-82C6C3588BC6}"/>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2E57082-425C-4563-A9BC-399B046520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F6CB222-3664-465D-B6E0-8FFA7F9C734B}"/>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647597D-02FC-4EA1-8CDE-A4A54B6E5280}"/>
              </a:ext>
            </a:extLst>
          </p:cNvPr>
          <p:cNvSpPr>
            <a:spLocks noGrp="1"/>
          </p:cNvSpPr>
          <p:nvPr>
            <p:ph type="dt" sz="half" idx="10"/>
          </p:nvPr>
        </p:nvSpPr>
        <p:spPr/>
        <p:txBody>
          <a:bodyPr/>
          <a:lstStyle/>
          <a:p>
            <a:fld id="{3FA3EB47-57CB-41AD-844A-741ECDA4CFC8}" type="datetimeFigureOut">
              <a:rPr lang="nl-NL" smtClean="0"/>
              <a:t>2-11-2022</a:t>
            </a:fld>
            <a:endParaRPr lang="nl-NL"/>
          </a:p>
        </p:txBody>
      </p:sp>
      <p:sp>
        <p:nvSpPr>
          <p:cNvPr id="8" name="Tijdelijke aanduiding voor voettekst 7">
            <a:extLst>
              <a:ext uri="{FF2B5EF4-FFF2-40B4-BE49-F238E27FC236}">
                <a16:creationId xmlns:a16="http://schemas.microsoft.com/office/drawing/2014/main" id="{BFEC315A-A762-404F-8A23-DFCB5CC7B2A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8D45C2B-5FE9-43CB-9439-6C19E270B9A3}"/>
              </a:ext>
            </a:extLst>
          </p:cNvPr>
          <p:cNvSpPr>
            <a:spLocks noGrp="1"/>
          </p:cNvSpPr>
          <p:nvPr>
            <p:ph type="sldNum" sz="quarter" idx="12"/>
          </p:nvPr>
        </p:nvSpPr>
        <p:spPr/>
        <p:txBody>
          <a:bodyPr/>
          <a:lstStyle/>
          <a:p>
            <a:fld id="{09A328EA-2CB9-4689-BC2B-3E363DA6C472}" type="slidenum">
              <a:rPr lang="nl-NL" smtClean="0"/>
              <a:t>‹nr.›</a:t>
            </a:fld>
            <a:endParaRPr lang="nl-NL"/>
          </a:p>
        </p:txBody>
      </p:sp>
    </p:spTree>
    <p:extLst>
      <p:ext uri="{BB962C8B-B14F-4D97-AF65-F5344CB8AC3E}">
        <p14:creationId xmlns:p14="http://schemas.microsoft.com/office/powerpoint/2010/main" val="178012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FC056-BED6-43C4-ACB9-FE8EAEA0C7F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350B7A8-2A78-40CE-9096-094245B388B1}"/>
              </a:ext>
            </a:extLst>
          </p:cNvPr>
          <p:cNvSpPr>
            <a:spLocks noGrp="1"/>
          </p:cNvSpPr>
          <p:nvPr>
            <p:ph type="dt" sz="half" idx="10"/>
          </p:nvPr>
        </p:nvSpPr>
        <p:spPr/>
        <p:txBody>
          <a:bodyPr/>
          <a:lstStyle/>
          <a:p>
            <a:fld id="{3FA3EB47-57CB-41AD-844A-741ECDA4CFC8}" type="datetimeFigureOut">
              <a:rPr lang="nl-NL" smtClean="0"/>
              <a:t>2-11-2022</a:t>
            </a:fld>
            <a:endParaRPr lang="nl-NL"/>
          </a:p>
        </p:txBody>
      </p:sp>
      <p:sp>
        <p:nvSpPr>
          <p:cNvPr id="4" name="Tijdelijke aanduiding voor voettekst 3">
            <a:extLst>
              <a:ext uri="{FF2B5EF4-FFF2-40B4-BE49-F238E27FC236}">
                <a16:creationId xmlns:a16="http://schemas.microsoft.com/office/drawing/2014/main" id="{A0E7DA29-58CE-462F-AEF7-0837E7C5493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228ADDC-E144-452E-834C-0F1610FC72B7}"/>
              </a:ext>
            </a:extLst>
          </p:cNvPr>
          <p:cNvSpPr>
            <a:spLocks noGrp="1"/>
          </p:cNvSpPr>
          <p:nvPr>
            <p:ph type="sldNum" sz="quarter" idx="12"/>
          </p:nvPr>
        </p:nvSpPr>
        <p:spPr/>
        <p:txBody>
          <a:bodyPr/>
          <a:lstStyle/>
          <a:p>
            <a:fld id="{09A328EA-2CB9-4689-BC2B-3E363DA6C472}" type="slidenum">
              <a:rPr lang="nl-NL" smtClean="0"/>
              <a:t>‹nr.›</a:t>
            </a:fld>
            <a:endParaRPr lang="nl-NL"/>
          </a:p>
        </p:txBody>
      </p:sp>
    </p:spTree>
    <p:extLst>
      <p:ext uri="{BB962C8B-B14F-4D97-AF65-F5344CB8AC3E}">
        <p14:creationId xmlns:p14="http://schemas.microsoft.com/office/powerpoint/2010/main" val="216441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47C7BD-0A2A-4D6A-9B47-E5ABE6FDAB85}"/>
              </a:ext>
            </a:extLst>
          </p:cNvPr>
          <p:cNvSpPr>
            <a:spLocks noGrp="1"/>
          </p:cNvSpPr>
          <p:nvPr>
            <p:ph type="dt" sz="half" idx="10"/>
          </p:nvPr>
        </p:nvSpPr>
        <p:spPr/>
        <p:txBody>
          <a:bodyPr/>
          <a:lstStyle/>
          <a:p>
            <a:fld id="{3FA3EB47-57CB-41AD-844A-741ECDA4CFC8}" type="datetimeFigureOut">
              <a:rPr lang="nl-NL" smtClean="0"/>
              <a:t>2-11-2022</a:t>
            </a:fld>
            <a:endParaRPr lang="nl-NL"/>
          </a:p>
        </p:txBody>
      </p:sp>
      <p:sp>
        <p:nvSpPr>
          <p:cNvPr id="3" name="Tijdelijke aanduiding voor voettekst 2">
            <a:extLst>
              <a:ext uri="{FF2B5EF4-FFF2-40B4-BE49-F238E27FC236}">
                <a16:creationId xmlns:a16="http://schemas.microsoft.com/office/drawing/2014/main" id="{0F724218-040D-4BB7-8486-D321696EF2A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DAB2ABC-F30E-4C73-9E94-159191F87A3B}"/>
              </a:ext>
            </a:extLst>
          </p:cNvPr>
          <p:cNvSpPr>
            <a:spLocks noGrp="1"/>
          </p:cNvSpPr>
          <p:nvPr>
            <p:ph type="sldNum" sz="quarter" idx="12"/>
          </p:nvPr>
        </p:nvSpPr>
        <p:spPr/>
        <p:txBody>
          <a:bodyPr/>
          <a:lstStyle/>
          <a:p>
            <a:fld id="{09A328EA-2CB9-4689-BC2B-3E363DA6C472}" type="slidenum">
              <a:rPr lang="nl-NL" smtClean="0"/>
              <a:t>‹nr.›</a:t>
            </a:fld>
            <a:endParaRPr lang="nl-NL"/>
          </a:p>
        </p:txBody>
      </p:sp>
    </p:spTree>
    <p:extLst>
      <p:ext uri="{BB962C8B-B14F-4D97-AF65-F5344CB8AC3E}">
        <p14:creationId xmlns:p14="http://schemas.microsoft.com/office/powerpoint/2010/main" val="307732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28F9B-CFB7-4268-A7FC-E2766FDC304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B10B316-DDC8-49E6-B421-8BC9D6395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6F688AA-2D9F-4C3B-A812-B57A1EFD1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A92DB2A-E98A-4D35-A6EF-3C5DEFB064D7}"/>
              </a:ext>
            </a:extLst>
          </p:cNvPr>
          <p:cNvSpPr>
            <a:spLocks noGrp="1"/>
          </p:cNvSpPr>
          <p:nvPr>
            <p:ph type="dt" sz="half" idx="10"/>
          </p:nvPr>
        </p:nvSpPr>
        <p:spPr/>
        <p:txBody>
          <a:bodyPr/>
          <a:lstStyle/>
          <a:p>
            <a:fld id="{3FA3EB47-57CB-41AD-844A-741ECDA4CFC8}" type="datetimeFigureOut">
              <a:rPr lang="nl-NL" smtClean="0"/>
              <a:t>2-11-2022</a:t>
            </a:fld>
            <a:endParaRPr lang="nl-NL"/>
          </a:p>
        </p:txBody>
      </p:sp>
      <p:sp>
        <p:nvSpPr>
          <p:cNvPr id="6" name="Tijdelijke aanduiding voor voettekst 5">
            <a:extLst>
              <a:ext uri="{FF2B5EF4-FFF2-40B4-BE49-F238E27FC236}">
                <a16:creationId xmlns:a16="http://schemas.microsoft.com/office/drawing/2014/main" id="{DDF2DE88-6A0A-42E5-AE94-6B9CF691D7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DF6693-27AC-4F4D-B277-5FF794164FE4}"/>
              </a:ext>
            </a:extLst>
          </p:cNvPr>
          <p:cNvSpPr>
            <a:spLocks noGrp="1"/>
          </p:cNvSpPr>
          <p:nvPr>
            <p:ph type="sldNum" sz="quarter" idx="12"/>
          </p:nvPr>
        </p:nvSpPr>
        <p:spPr/>
        <p:txBody>
          <a:bodyPr/>
          <a:lstStyle/>
          <a:p>
            <a:fld id="{09A328EA-2CB9-4689-BC2B-3E363DA6C472}" type="slidenum">
              <a:rPr lang="nl-NL" smtClean="0"/>
              <a:t>‹nr.›</a:t>
            </a:fld>
            <a:endParaRPr lang="nl-NL"/>
          </a:p>
        </p:txBody>
      </p:sp>
    </p:spTree>
    <p:extLst>
      <p:ext uri="{BB962C8B-B14F-4D97-AF65-F5344CB8AC3E}">
        <p14:creationId xmlns:p14="http://schemas.microsoft.com/office/powerpoint/2010/main" val="150247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0165E-CB84-4379-A6B9-21E32E0A1C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054AEDC-53F2-431B-82F7-3056C3A1C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1BBDA19-87E2-44DE-8CD7-819315EEE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9A3C2B9-7C97-4361-A196-28F78559D3B7}"/>
              </a:ext>
            </a:extLst>
          </p:cNvPr>
          <p:cNvSpPr>
            <a:spLocks noGrp="1"/>
          </p:cNvSpPr>
          <p:nvPr>
            <p:ph type="dt" sz="half" idx="10"/>
          </p:nvPr>
        </p:nvSpPr>
        <p:spPr/>
        <p:txBody>
          <a:bodyPr/>
          <a:lstStyle/>
          <a:p>
            <a:fld id="{3FA3EB47-57CB-41AD-844A-741ECDA4CFC8}" type="datetimeFigureOut">
              <a:rPr lang="nl-NL" smtClean="0"/>
              <a:t>2-11-2022</a:t>
            </a:fld>
            <a:endParaRPr lang="nl-NL"/>
          </a:p>
        </p:txBody>
      </p:sp>
      <p:sp>
        <p:nvSpPr>
          <p:cNvPr id="6" name="Tijdelijke aanduiding voor voettekst 5">
            <a:extLst>
              <a:ext uri="{FF2B5EF4-FFF2-40B4-BE49-F238E27FC236}">
                <a16:creationId xmlns:a16="http://schemas.microsoft.com/office/drawing/2014/main" id="{74A92533-9508-4BED-8A6C-AA8B13AB4C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BFBE8F3-307A-4678-9DA4-046F4753F783}"/>
              </a:ext>
            </a:extLst>
          </p:cNvPr>
          <p:cNvSpPr>
            <a:spLocks noGrp="1"/>
          </p:cNvSpPr>
          <p:nvPr>
            <p:ph type="sldNum" sz="quarter" idx="12"/>
          </p:nvPr>
        </p:nvSpPr>
        <p:spPr/>
        <p:txBody>
          <a:bodyPr/>
          <a:lstStyle/>
          <a:p>
            <a:fld id="{09A328EA-2CB9-4689-BC2B-3E363DA6C472}" type="slidenum">
              <a:rPr lang="nl-NL" smtClean="0"/>
              <a:t>‹nr.›</a:t>
            </a:fld>
            <a:endParaRPr lang="nl-NL"/>
          </a:p>
        </p:txBody>
      </p:sp>
    </p:spTree>
    <p:extLst>
      <p:ext uri="{BB962C8B-B14F-4D97-AF65-F5344CB8AC3E}">
        <p14:creationId xmlns:p14="http://schemas.microsoft.com/office/powerpoint/2010/main" val="181371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556ECA1-5D94-45AC-B4DD-540B368D7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9BDBC7C-C14E-4D31-AEAB-7C5D2B8CAA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4F33CC-DB4B-4E74-B02A-F2236A3F64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3EB47-57CB-41AD-844A-741ECDA4CFC8}" type="datetimeFigureOut">
              <a:rPr lang="nl-NL" smtClean="0"/>
              <a:t>2-11-2022</a:t>
            </a:fld>
            <a:endParaRPr lang="nl-NL"/>
          </a:p>
        </p:txBody>
      </p:sp>
      <p:sp>
        <p:nvSpPr>
          <p:cNvPr id="5" name="Tijdelijke aanduiding voor voettekst 4">
            <a:extLst>
              <a:ext uri="{FF2B5EF4-FFF2-40B4-BE49-F238E27FC236}">
                <a16:creationId xmlns:a16="http://schemas.microsoft.com/office/drawing/2014/main" id="{50D8E8BC-D071-467E-A5A0-FFB669C26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62F97D3-51C9-4536-B4A5-1169897AB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328EA-2CB9-4689-BC2B-3E363DA6C472}" type="slidenum">
              <a:rPr lang="nl-NL" smtClean="0"/>
              <a:t>‹nr.›</a:t>
            </a:fld>
            <a:endParaRPr lang="nl-NL"/>
          </a:p>
        </p:txBody>
      </p:sp>
    </p:spTree>
    <p:extLst>
      <p:ext uri="{BB962C8B-B14F-4D97-AF65-F5344CB8AC3E}">
        <p14:creationId xmlns:p14="http://schemas.microsoft.com/office/powerpoint/2010/main" val="2628328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nl.linkedin.com/in/gijskorenblik" TargetMode="External"/><Relationship Id="rId2" Type="http://schemas.openxmlformats.org/officeDocument/2006/relationships/hyperlink" Target="mailto:KRG@Isendoorn.nl"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28502" y="626544"/>
            <a:ext cx="5667624" cy="871040"/>
          </a:xfrm>
        </p:spPr>
        <p:txBody>
          <a:bodyPr>
            <a:normAutofit fontScale="90000"/>
          </a:bodyPr>
          <a:lstStyle/>
          <a:p>
            <a:r>
              <a:rPr lang="nl-NL" sz="4500" dirty="0"/>
              <a:t>Goedemorgen allemaal!</a:t>
            </a:r>
          </a:p>
        </p:txBody>
      </p:sp>
      <p:sp>
        <p:nvSpPr>
          <p:cNvPr id="3" name="Ondertitel 2">
            <a:extLst>
              <a:ext uri="{FF2B5EF4-FFF2-40B4-BE49-F238E27FC236}">
                <a16:creationId xmlns:a16="http://schemas.microsoft.com/office/drawing/2014/main" id="{69498263-AD8F-415A-A429-858244089DEC}"/>
              </a:ext>
            </a:extLst>
          </p:cNvPr>
          <p:cNvSpPr>
            <a:spLocks noGrp="1"/>
          </p:cNvSpPr>
          <p:nvPr>
            <p:ph type="subTitle" idx="1"/>
          </p:nvPr>
        </p:nvSpPr>
        <p:spPr>
          <a:xfrm>
            <a:off x="0" y="1451294"/>
            <a:ext cx="6485641" cy="5381866"/>
          </a:xfrm>
        </p:spPr>
        <p:txBody>
          <a:bodyPr>
            <a:normAutofit lnSpcReduction="10000"/>
          </a:bodyPr>
          <a:lstStyle/>
          <a:p>
            <a:r>
              <a:rPr lang="nl-NL" sz="5500" b="1" dirty="0"/>
              <a:t>Planning</a:t>
            </a:r>
            <a:endParaRPr lang="nl-NL" sz="1900" dirty="0"/>
          </a:p>
          <a:p>
            <a:r>
              <a:rPr lang="nl-NL" sz="3000" b="1" dirty="0"/>
              <a:t>1. </a:t>
            </a:r>
            <a:r>
              <a:rPr lang="nl-NL" sz="3000" dirty="0"/>
              <a:t>Inloop (5 minuten)</a:t>
            </a:r>
          </a:p>
          <a:p>
            <a:r>
              <a:rPr lang="nl-NL" sz="3000" b="1" dirty="0"/>
              <a:t>2. </a:t>
            </a:r>
            <a:r>
              <a:rPr lang="nl-NL" sz="3000" dirty="0"/>
              <a:t>Introductieverhaal en overhoring (15 minuten)</a:t>
            </a:r>
          </a:p>
          <a:p>
            <a:r>
              <a:rPr lang="nl-NL" sz="3000" b="1" dirty="0"/>
              <a:t>3</a:t>
            </a:r>
            <a:r>
              <a:rPr lang="nl-NL" sz="3000" dirty="0"/>
              <a:t>. Even voorstellen en planning (5 minuten)</a:t>
            </a:r>
          </a:p>
          <a:p>
            <a:r>
              <a:rPr lang="nl-NL" sz="3000" b="1" dirty="0"/>
              <a:t>4. </a:t>
            </a:r>
            <a:r>
              <a:rPr lang="nl-NL" sz="3000" dirty="0"/>
              <a:t>Uitleg stand-up </a:t>
            </a:r>
            <a:r>
              <a:rPr lang="nl-NL" sz="3000" dirty="0" err="1"/>
              <a:t>history</a:t>
            </a:r>
            <a:r>
              <a:rPr lang="nl-NL" sz="3000" dirty="0"/>
              <a:t> (10 minuten)</a:t>
            </a:r>
          </a:p>
          <a:p>
            <a:r>
              <a:rPr lang="nl-NL" sz="3000" b="1" dirty="0"/>
              <a:t>5. </a:t>
            </a:r>
            <a:r>
              <a:rPr lang="nl-NL" sz="3000" dirty="0"/>
              <a:t>Instructie en zelf stand-up </a:t>
            </a:r>
            <a:r>
              <a:rPr lang="nl-NL" sz="3000" dirty="0" err="1"/>
              <a:t>history</a:t>
            </a:r>
            <a:r>
              <a:rPr lang="nl-NL" sz="3000" dirty="0"/>
              <a:t> maken (25 minuten)</a:t>
            </a:r>
          </a:p>
          <a:p>
            <a:r>
              <a:rPr lang="nl-NL" sz="3000" b="1" dirty="0"/>
              <a:t>6.</a:t>
            </a:r>
            <a:r>
              <a:rPr lang="nl-NL" sz="3000" b="1" dirty="0">
                <a:solidFill>
                  <a:srgbClr val="FF0000"/>
                </a:solidFill>
              </a:rPr>
              <a:t> </a:t>
            </a:r>
            <a:r>
              <a:rPr lang="nl-NL" sz="3000" dirty="0"/>
              <a:t>Terugkomst en presentaties (10-15 minuten)</a:t>
            </a:r>
          </a:p>
          <a:p>
            <a:endParaRPr lang="nl-NL" sz="4000" dirty="0"/>
          </a:p>
        </p:txBody>
      </p:sp>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ep 5">
            <a:extLst>
              <a:ext uri="{FF2B5EF4-FFF2-40B4-BE49-F238E27FC236}">
                <a16:creationId xmlns:a16="http://schemas.microsoft.com/office/drawing/2014/main" id="{1D0847C3-8B88-4A40-AA9F-6A26EB7CE8E3}"/>
              </a:ext>
            </a:extLst>
          </p:cNvPr>
          <p:cNvGrpSpPr/>
          <p:nvPr/>
        </p:nvGrpSpPr>
        <p:grpSpPr>
          <a:xfrm>
            <a:off x="-28502" y="0"/>
            <a:ext cx="12220502" cy="640517"/>
            <a:chOff x="-28502" y="0"/>
            <a:chExt cx="12220502" cy="640517"/>
          </a:xfrm>
        </p:grpSpPr>
        <p:sp>
          <p:nvSpPr>
            <p:cNvPr id="5" name="Titel 1">
              <a:extLst>
                <a:ext uri="{FF2B5EF4-FFF2-40B4-BE49-F238E27FC236}">
                  <a16:creationId xmlns:a16="http://schemas.microsoft.com/office/drawing/2014/main" id="{98EF58F3-75FD-4527-8CCE-CB3A32555624}"/>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9" name="Picture 2" descr="VGN Kleio | Facebook">
              <a:extLst>
                <a:ext uri="{FF2B5EF4-FFF2-40B4-BE49-F238E27FC236}">
                  <a16:creationId xmlns:a16="http://schemas.microsoft.com/office/drawing/2014/main" id="{3F46FF6C-03DE-4191-8544-D4851BA58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Voorbeeld van afbeelding">
            <a:extLst>
              <a:ext uri="{FF2B5EF4-FFF2-40B4-BE49-F238E27FC236}">
                <a16:creationId xmlns:a16="http://schemas.microsoft.com/office/drawing/2014/main" id="{C900FB89-B85F-40B3-8590-4799F1E6E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657" y="635571"/>
            <a:ext cx="5377343" cy="33967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oorbeeld van afbeelding">
            <a:extLst>
              <a:ext uri="{FF2B5EF4-FFF2-40B4-BE49-F238E27FC236}">
                <a16:creationId xmlns:a16="http://schemas.microsoft.com/office/drawing/2014/main" id="{244C74D9-F2C7-4766-B0E2-9579D832A6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4657" y="4032314"/>
            <a:ext cx="5363092" cy="285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2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878263" y="1143203"/>
            <a:ext cx="10435473" cy="4352624"/>
          </a:xfrm>
        </p:spPr>
        <p:txBody>
          <a:bodyPr>
            <a:noAutofit/>
          </a:bodyPr>
          <a:lstStyle/>
          <a:p>
            <a:r>
              <a:rPr lang="nl-NL" sz="3000" b="1" i="1" dirty="0">
                <a:latin typeface="+mn-lt"/>
              </a:rPr>
              <a:t>Opdracht (20 min)</a:t>
            </a:r>
            <a:br>
              <a:rPr lang="nl-NL" sz="3000" dirty="0">
                <a:latin typeface="+mn-lt"/>
              </a:rPr>
            </a:br>
            <a:r>
              <a:rPr lang="nl-NL" sz="3000" dirty="0">
                <a:latin typeface="+mn-lt"/>
              </a:rPr>
              <a:t>In groepjes van </a:t>
            </a:r>
            <a:r>
              <a:rPr lang="nl-NL" sz="3000" b="1" i="1" u="sng" dirty="0">
                <a:latin typeface="+mn-lt"/>
              </a:rPr>
              <a:t>drie</a:t>
            </a:r>
            <a:r>
              <a:rPr lang="nl-NL" sz="3000" dirty="0">
                <a:latin typeface="+mn-lt"/>
              </a:rPr>
              <a:t> gaan jullie in groepsverband een korte stand-up </a:t>
            </a:r>
            <a:r>
              <a:rPr lang="nl-NL" sz="3000" dirty="0" err="1">
                <a:latin typeface="+mn-lt"/>
              </a:rPr>
              <a:t>history</a:t>
            </a:r>
            <a:r>
              <a:rPr lang="nl-NL" sz="3000" dirty="0">
                <a:latin typeface="+mn-lt"/>
              </a:rPr>
              <a:t> voorstelling maken</a:t>
            </a:r>
            <a:br>
              <a:rPr lang="nl-NL" sz="3000" dirty="0">
                <a:latin typeface="+mn-lt"/>
              </a:rPr>
            </a:br>
            <a:br>
              <a:rPr lang="nl-NL" sz="3000" dirty="0">
                <a:latin typeface="+mn-lt"/>
              </a:rPr>
            </a:br>
            <a:r>
              <a:rPr lang="nl-NL" sz="3000" dirty="0">
                <a:latin typeface="+mn-lt"/>
              </a:rPr>
              <a:t>Deze duurt ongeveer </a:t>
            </a:r>
            <a:r>
              <a:rPr lang="nl-NL" sz="3000" b="1" i="1" dirty="0">
                <a:latin typeface="+mn-lt"/>
              </a:rPr>
              <a:t>3 tot 5 minuten </a:t>
            </a:r>
            <a:r>
              <a:rPr lang="nl-NL" sz="3000" dirty="0">
                <a:latin typeface="+mn-lt"/>
              </a:rPr>
              <a:t>en bestaat uit drie scenes (verhaaldelen)</a:t>
            </a:r>
            <a:br>
              <a:rPr lang="nl-NL" sz="3000" dirty="0">
                <a:latin typeface="+mn-lt"/>
              </a:rPr>
            </a:br>
            <a:br>
              <a:rPr lang="nl-NL" sz="3000" dirty="0">
                <a:latin typeface="+mn-lt"/>
              </a:rPr>
            </a:br>
            <a:r>
              <a:rPr lang="nl-NL" sz="3000" dirty="0">
                <a:latin typeface="+mn-lt"/>
              </a:rPr>
              <a:t>Gebruik hiervoor het uitgedeelde stappenplan </a:t>
            </a:r>
            <a:br>
              <a:rPr lang="nl-NL" sz="3000" dirty="0">
                <a:latin typeface="+mn-lt"/>
              </a:rPr>
            </a:br>
            <a:endParaRPr lang="nl-NL" sz="3000" dirty="0">
              <a:latin typeface="+mn-lt"/>
            </a:endParaRPr>
          </a:p>
        </p:txBody>
      </p:sp>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ep 5">
            <a:extLst>
              <a:ext uri="{FF2B5EF4-FFF2-40B4-BE49-F238E27FC236}">
                <a16:creationId xmlns:a16="http://schemas.microsoft.com/office/drawing/2014/main" id="{14DFD8FE-1140-4D36-ACE1-5B2B0DB74D32}"/>
              </a:ext>
            </a:extLst>
          </p:cNvPr>
          <p:cNvGrpSpPr/>
          <p:nvPr/>
        </p:nvGrpSpPr>
        <p:grpSpPr>
          <a:xfrm>
            <a:off x="-28502" y="0"/>
            <a:ext cx="12220502" cy="640517"/>
            <a:chOff x="-28502" y="0"/>
            <a:chExt cx="12220502" cy="640517"/>
          </a:xfrm>
        </p:grpSpPr>
        <p:sp>
          <p:nvSpPr>
            <p:cNvPr id="7" name="Titel 1">
              <a:extLst>
                <a:ext uri="{FF2B5EF4-FFF2-40B4-BE49-F238E27FC236}">
                  <a16:creationId xmlns:a16="http://schemas.microsoft.com/office/drawing/2014/main" id="{D9BEEE83-0127-4BBE-9FDB-D8E31D89F8EF}"/>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8" name="Picture 2" descr="VGN Kleio | Facebook">
              <a:extLst>
                <a:ext uri="{FF2B5EF4-FFF2-40B4-BE49-F238E27FC236}">
                  <a16:creationId xmlns:a16="http://schemas.microsoft.com/office/drawing/2014/main" id="{21A3AE31-D272-4996-A457-674CC2F77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269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641022" y="2133017"/>
            <a:ext cx="10030120" cy="3937845"/>
          </a:xfrm>
        </p:spPr>
        <p:txBody>
          <a:bodyPr>
            <a:noAutofit/>
          </a:bodyPr>
          <a:lstStyle/>
          <a:p>
            <a:r>
              <a:rPr lang="nl-NL" sz="3000" dirty="0">
                <a:latin typeface="+mn-lt"/>
              </a:rPr>
              <a:t>Acht groepjes </a:t>
            </a:r>
            <a:br>
              <a:rPr lang="nl-NL" sz="3000" dirty="0">
                <a:latin typeface="+mn-lt"/>
              </a:rPr>
            </a:br>
            <a:r>
              <a:rPr lang="nl-NL" sz="3000" b="1" dirty="0">
                <a:latin typeface="+mn-lt"/>
              </a:rPr>
              <a:t>Onderwerp 1: </a:t>
            </a:r>
            <a:r>
              <a:rPr lang="nl-NL" sz="3000" dirty="0">
                <a:latin typeface="+mn-lt"/>
              </a:rPr>
              <a:t>De verzuiling van de 20</a:t>
            </a:r>
            <a:r>
              <a:rPr lang="nl-NL" sz="3000" baseline="30000" dirty="0">
                <a:latin typeface="+mn-lt"/>
              </a:rPr>
              <a:t>e</a:t>
            </a:r>
            <a:r>
              <a:rPr lang="nl-NL" sz="3000" dirty="0">
                <a:latin typeface="+mn-lt"/>
              </a:rPr>
              <a:t> eeuw</a:t>
            </a:r>
            <a:br>
              <a:rPr lang="nl-NL" sz="3000" dirty="0">
                <a:latin typeface="+mn-lt"/>
              </a:rPr>
            </a:br>
            <a:r>
              <a:rPr lang="nl-NL" sz="3000" b="1" dirty="0">
                <a:latin typeface="+mn-lt"/>
              </a:rPr>
              <a:t>Onderwerp 2: </a:t>
            </a:r>
            <a:r>
              <a:rPr lang="nl-NL" sz="3000" dirty="0">
                <a:latin typeface="+mn-lt"/>
              </a:rPr>
              <a:t>Leven in de industriële samenleving van de 19</a:t>
            </a:r>
            <a:r>
              <a:rPr lang="nl-NL" sz="3000" baseline="30000" dirty="0">
                <a:latin typeface="+mn-lt"/>
              </a:rPr>
              <a:t>e</a:t>
            </a:r>
            <a:r>
              <a:rPr lang="nl-NL" sz="3000" dirty="0">
                <a:latin typeface="+mn-lt"/>
              </a:rPr>
              <a:t> eeuw</a:t>
            </a:r>
            <a:br>
              <a:rPr lang="nl-NL" sz="3000" dirty="0">
                <a:latin typeface="+mn-lt"/>
              </a:rPr>
            </a:br>
            <a:r>
              <a:rPr lang="nl-NL" sz="3000" b="1" dirty="0">
                <a:latin typeface="+mn-lt"/>
              </a:rPr>
              <a:t>Onderwerp 3</a:t>
            </a:r>
            <a:r>
              <a:rPr lang="nl-NL" sz="3000" dirty="0">
                <a:latin typeface="+mn-lt"/>
              </a:rPr>
              <a:t>: Nederlands-Indië van de 20</a:t>
            </a:r>
            <a:r>
              <a:rPr lang="nl-NL" sz="3000" baseline="30000" dirty="0">
                <a:latin typeface="+mn-lt"/>
              </a:rPr>
              <a:t>e</a:t>
            </a:r>
            <a:r>
              <a:rPr lang="nl-NL" sz="3000" dirty="0">
                <a:latin typeface="+mn-lt"/>
              </a:rPr>
              <a:t> eeuw</a:t>
            </a:r>
            <a:br>
              <a:rPr lang="nl-NL" sz="3000" dirty="0">
                <a:latin typeface="+mn-lt"/>
              </a:rPr>
            </a:br>
            <a:r>
              <a:rPr lang="nl-NL" sz="3000" b="1" dirty="0">
                <a:latin typeface="+mn-lt"/>
              </a:rPr>
              <a:t>Onderwerp 4</a:t>
            </a:r>
            <a:r>
              <a:rPr lang="nl-NL" sz="3000" dirty="0">
                <a:latin typeface="+mn-lt"/>
              </a:rPr>
              <a:t>: Leven in de Sovjet-Unie van Stalin</a:t>
            </a:r>
            <a:br>
              <a:rPr lang="nl-NL" sz="3000" dirty="0">
                <a:latin typeface="+mn-lt"/>
              </a:rPr>
            </a:br>
            <a:r>
              <a:rPr lang="nl-NL" sz="3000" b="1" dirty="0">
                <a:latin typeface="+mn-lt"/>
              </a:rPr>
              <a:t>Onderwerp 5: </a:t>
            </a:r>
            <a:r>
              <a:rPr lang="nl-NL" sz="3000" dirty="0">
                <a:latin typeface="+mn-lt"/>
              </a:rPr>
              <a:t>Leven in de republiek van Weimar</a:t>
            </a:r>
            <a:br>
              <a:rPr lang="nl-NL" sz="3000" dirty="0">
                <a:latin typeface="+mn-lt"/>
              </a:rPr>
            </a:br>
            <a:r>
              <a:rPr lang="nl-NL" sz="3000" b="1" dirty="0">
                <a:latin typeface="+mn-lt"/>
              </a:rPr>
              <a:t>Onderwerp 6</a:t>
            </a:r>
            <a:r>
              <a:rPr lang="nl-NL" sz="3000" dirty="0">
                <a:latin typeface="+mn-lt"/>
              </a:rPr>
              <a:t>: Tweede Wereldoorlog In Nederland</a:t>
            </a:r>
            <a:br>
              <a:rPr lang="nl-NL" sz="3000" dirty="0">
                <a:latin typeface="+mn-lt"/>
              </a:rPr>
            </a:br>
            <a:r>
              <a:rPr lang="nl-NL" sz="3000" b="1" dirty="0">
                <a:latin typeface="+mn-lt"/>
              </a:rPr>
              <a:t>Onderwerp 7</a:t>
            </a:r>
            <a:r>
              <a:rPr lang="nl-NL" sz="3000" dirty="0">
                <a:latin typeface="+mn-lt"/>
              </a:rPr>
              <a:t>: Nederland in de Koude Oorlog</a:t>
            </a:r>
            <a:br>
              <a:rPr lang="nl-NL" sz="3000" dirty="0">
                <a:latin typeface="+mn-lt"/>
              </a:rPr>
            </a:br>
            <a:r>
              <a:rPr lang="nl-NL" sz="3000" b="1" dirty="0">
                <a:latin typeface="+mn-lt"/>
              </a:rPr>
              <a:t>Onderwerp 8</a:t>
            </a:r>
            <a:r>
              <a:rPr lang="nl-NL" sz="3000" dirty="0">
                <a:latin typeface="+mn-lt"/>
              </a:rPr>
              <a:t>: Leven in Oost-Duitsland/Oostblok</a:t>
            </a:r>
            <a:br>
              <a:rPr lang="nl-NL" sz="3000" dirty="0">
                <a:latin typeface="+mn-lt"/>
              </a:rPr>
            </a:br>
            <a:endParaRPr lang="nl-NL" sz="3000" dirty="0">
              <a:latin typeface="+mn-lt"/>
            </a:endParaRPr>
          </a:p>
        </p:txBody>
      </p:sp>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ep 5">
            <a:extLst>
              <a:ext uri="{FF2B5EF4-FFF2-40B4-BE49-F238E27FC236}">
                <a16:creationId xmlns:a16="http://schemas.microsoft.com/office/drawing/2014/main" id="{14DFD8FE-1140-4D36-ACE1-5B2B0DB74D32}"/>
              </a:ext>
            </a:extLst>
          </p:cNvPr>
          <p:cNvGrpSpPr/>
          <p:nvPr/>
        </p:nvGrpSpPr>
        <p:grpSpPr>
          <a:xfrm>
            <a:off x="-28502" y="0"/>
            <a:ext cx="12220502" cy="640517"/>
            <a:chOff x="-28502" y="0"/>
            <a:chExt cx="12220502" cy="640517"/>
          </a:xfrm>
        </p:grpSpPr>
        <p:sp>
          <p:nvSpPr>
            <p:cNvPr id="7" name="Titel 1">
              <a:extLst>
                <a:ext uri="{FF2B5EF4-FFF2-40B4-BE49-F238E27FC236}">
                  <a16:creationId xmlns:a16="http://schemas.microsoft.com/office/drawing/2014/main" id="{D9BEEE83-0127-4BBE-9FDB-D8E31D89F8EF}"/>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8" name="Picture 2" descr="VGN Kleio | Facebook">
              <a:extLst>
                <a:ext uri="{FF2B5EF4-FFF2-40B4-BE49-F238E27FC236}">
                  <a16:creationId xmlns:a16="http://schemas.microsoft.com/office/drawing/2014/main" id="{21A3AE31-D272-4996-A457-674CC2F77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9538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ep 5">
            <a:extLst>
              <a:ext uri="{FF2B5EF4-FFF2-40B4-BE49-F238E27FC236}">
                <a16:creationId xmlns:a16="http://schemas.microsoft.com/office/drawing/2014/main" id="{14DFD8FE-1140-4D36-ACE1-5B2B0DB74D32}"/>
              </a:ext>
            </a:extLst>
          </p:cNvPr>
          <p:cNvGrpSpPr/>
          <p:nvPr/>
        </p:nvGrpSpPr>
        <p:grpSpPr>
          <a:xfrm>
            <a:off x="-28502" y="0"/>
            <a:ext cx="12220502" cy="640517"/>
            <a:chOff x="-28502" y="0"/>
            <a:chExt cx="12220502" cy="640517"/>
          </a:xfrm>
        </p:grpSpPr>
        <p:sp>
          <p:nvSpPr>
            <p:cNvPr id="7" name="Titel 1">
              <a:extLst>
                <a:ext uri="{FF2B5EF4-FFF2-40B4-BE49-F238E27FC236}">
                  <a16:creationId xmlns:a16="http://schemas.microsoft.com/office/drawing/2014/main" id="{D9BEEE83-0127-4BBE-9FDB-D8E31D89F8EF}"/>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8" name="Picture 2" descr="VGN Kleio | Facebook">
              <a:extLst>
                <a:ext uri="{FF2B5EF4-FFF2-40B4-BE49-F238E27FC236}">
                  <a16:creationId xmlns:a16="http://schemas.microsoft.com/office/drawing/2014/main" id="{21A3AE31-D272-4996-A457-674CC2F77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kstvak 8">
            <a:extLst>
              <a:ext uri="{FF2B5EF4-FFF2-40B4-BE49-F238E27FC236}">
                <a16:creationId xmlns:a16="http://schemas.microsoft.com/office/drawing/2014/main" id="{FF0438AF-A7A4-462F-9D53-841AE9C4270A}"/>
              </a:ext>
            </a:extLst>
          </p:cNvPr>
          <p:cNvSpPr txBox="1"/>
          <p:nvPr/>
        </p:nvSpPr>
        <p:spPr>
          <a:xfrm>
            <a:off x="-28502" y="866965"/>
            <a:ext cx="6124502" cy="5663089"/>
          </a:xfrm>
          <a:prstGeom prst="rect">
            <a:avLst/>
          </a:prstGeom>
          <a:noFill/>
        </p:spPr>
        <p:txBody>
          <a:bodyPr wrap="square" rtlCol="0">
            <a:spAutoFit/>
          </a:bodyPr>
          <a:lstStyle/>
          <a:p>
            <a:r>
              <a:rPr lang="nl-NL" sz="2000" b="1" dirty="0"/>
              <a:t>Ingevuld stappenplan voor het introductieverhaal </a:t>
            </a:r>
          </a:p>
          <a:p>
            <a:r>
              <a:rPr lang="nl-NL" b="1" dirty="0"/>
              <a:t>Stap 1: </a:t>
            </a:r>
            <a:r>
              <a:rPr lang="nl-NL" dirty="0"/>
              <a:t>Kies een tijdvak en </a:t>
            </a:r>
            <a:r>
              <a:rPr lang="nl-NL" b="1" i="1" dirty="0">
                <a:solidFill>
                  <a:srgbClr val="FF0000"/>
                </a:solidFill>
              </a:rPr>
              <a:t>onderwerp </a:t>
            </a:r>
          </a:p>
          <a:p>
            <a:r>
              <a:rPr lang="nl-NL" b="1" dirty="0"/>
              <a:t>-  </a:t>
            </a:r>
            <a:r>
              <a:rPr lang="nl-NL" i="1" dirty="0"/>
              <a:t> Tijd van Wereldoorlog, Eerste Wereldoorlog en loopgravenoorlog</a:t>
            </a:r>
          </a:p>
          <a:p>
            <a:r>
              <a:rPr lang="nl-NL" b="1" dirty="0"/>
              <a:t>Stap 2: </a:t>
            </a:r>
            <a:r>
              <a:rPr lang="nl-NL" dirty="0"/>
              <a:t>Bedenk hoeveel </a:t>
            </a:r>
            <a:r>
              <a:rPr lang="nl-NL" b="1" i="1" dirty="0">
                <a:solidFill>
                  <a:srgbClr val="FF0000"/>
                </a:solidFill>
              </a:rPr>
              <a:t>tijd</a:t>
            </a:r>
            <a:r>
              <a:rPr lang="nl-NL" dirty="0"/>
              <a:t> er nodig is </a:t>
            </a:r>
          </a:p>
          <a:p>
            <a:r>
              <a:rPr lang="nl-NL" dirty="0"/>
              <a:t>- 10-15 min</a:t>
            </a:r>
          </a:p>
          <a:p>
            <a:r>
              <a:rPr lang="nl-NL" b="1" dirty="0"/>
              <a:t>Stap 3: </a:t>
            </a:r>
            <a:r>
              <a:rPr lang="nl-NL" dirty="0"/>
              <a:t>Maak een </a:t>
            </a:r>
            <a:r>
              <a:rPr lang="nl-NL" b="1" i="1" dirty="0">
                <a:solidFill>
                  <a:srgbClr val="FF0000"/>
                </a:solidFill>
              </a:rPr>
              <a:t>inventarisatie</a:t>
            </a:r>
            <a:r>
              <a:rPr lang="nl-NL" dirty="0"/>
              <a:t> van de begrippen, gebeurtenissen en ontwikkelingen </a:t>
            </a:r>
          </a:p>
          <a:p>
            <a:pPr marL="285750" indent="-285750">
              <a:buFontTx/>
              <a:buChar char="-"/>
            </a:pPr>
            <a:r>
              <a:rPr lang="nl-NL" b="1" dirty="0"/>
              <a:t>Begrippen</a:t>
            </a:r>
            <a:r>
              <a:rPr lang="nl-NL" dirty="0"/>
              <a:t>: bondgenootschappen, mobilisatie, loopgravenoorlog, militarisme, nationalisme, modern imperialisme, propaganda, totale oorlog en wapenwedloop.</a:t>
            </a:r>
          </a:p>
          <a:p>
            <a:pPr marL="285750" indent="-285750">
              <a:buFontTx/>
              <a:buChar char="-"/>
            </a:pPr>
            <a:r>
              <a:rPr lang="nl-NL" b="1" dirty="0"/>
              <a:t>Gebeurtenissen</a:t>
            </a:r>
            <a:r>
              <a:rPr lang="nl-NL" dirty="0"/>
              <a:t>: Frans-Duitse oorlog, conferentie van Berlijn, start wapenwedloop, moord op Frans-Ferdinand, Slag om de Somme en slag om Verdun)</a:t>
            </a:r>
          </a:p>
          <a:p>
            <a:pPr marL="285750" indent="-285750">
              <a:buFontTx/>
              <a:buChar char="-"/>
            </a:pPr>
            <a:r>
              <a:rPr lang="nl-NL" b="1" dirty="0"/>
              <a:t>Ontwikkelingen</a:t>
            </a:r>
            <a:r>
              <a:rPr lang="nl-NL" dirty="0"/>
              <a:t>: Modern-imperialisme, revanchisme, nationalisme en militarisme, industriële revolutie- en oorlogsvoering en bondgenootschappen</a:t>
            </a:r>
          </a:p>
          <a:p>
            <a:r>
              <a:rPr lang="nl-NL" b="1" dirty="0"/>
              <a:t>Stap 4: </a:t>
            </a:r>
            <a:r>
              <a:rPr lang="nl-NL" dirty="0"/>
              <a:t>Denk na over welke </a:t>
            </a:r>
            <a:r>
              <a:rPr lang="nl-NL" b="1" i="1" dirty="0">
                <a:solidFill>
                  <a:srgbClr val="FF0000"/>
                </a:solidFill>
              </a:rPr>
              <a:t>presentatievorm</a:t>
            </a:r>
            <a:r>
              <a:rPr lang="nl-NL" dirty="0"/>
              <a:t>/vormen je wilt toepassen</a:t>
            </a:r>
          </a:p>
          <a:p>
            <a:r>
              <a:rPr lang="nl-NL" dirty="0"/>
              <a:t>- PowerPoint</a:t>
            </a:r>
          </a:p>
        </p:txBody>
      </p:sp>
      <p:sp>
        <p:nvSpPr>
          <p:cNvPr id="3" name="Tekstvak 2">
            <a:extLst>
              <a:ext uri="{FF2B5EF4-FFF2-40B4-BE49-F238E27FC236}">
                <a16:creationId xmlns:a16="http://schemas.microsoft.com/office/drawing/2014/main" id="{579FD67A-D092-42E0-9658-B5B7E00D7807}"/>
              </a:ext>
            </a:extLst>
          </p:cNvPr>
          <p:cNvSpPr txBox="1"/>
          <p:nvPr/>
        </p:nvSpPr>
        <p:spPr>
          <a:xfrm>
            <a:off x="7132295" y="635573"/>
            <a:ext cx="4161015" cy="6001643"/>
          </a:xfrm>
          <a:prstGeom prst="rect">
            <a:avLst/>
          </a:prstGeom>
          <a:noFill/>
        </p:spPr>
        <p:txBody>
          <a:bodyPr wrap="square" rtlCol="0">
            <a:spAutoFit/>
          </a:bodyPr>
          <a:lstStyle/>
          <a:p>
            <a:r>
              <a:rPr lang="nl-NL" sz="1600" b="1" dirty="0"/>
              <a:t>Stap 5: </a:t>
            </a:r>
            <a:r>
              <a:rPr lang="nl-NL" sz="1600" dirty="0"/>
              <a:t>Bedenk welke </a:t>
            </a:r>
            <a:r>
              <a:rPr lang="nl-NL" sz="1600" b="1" i="1" dirty="0">
                <a:solidFill>
                  <a:srgbClr val="FF0000"/>
                </a:solidFill>
              </a:rPr>
              <a:t>rol</a:t>
            </a:r>
            <a:r>
              <a:rPr lang="nl-NL" sz="1600" dirty="0"/>
              <a:t> de </a:t>
            </a:r>
            <a:r>
              <a:rPr lang="nl-NL" sz="1600" b="1" i="1" dirty="0">
                <a:solidFill>
                  <a:srgbClr val="FF0000"/>
                </a:solidFill>
              </a:rPr>
              <a:t>leerlingen</a:t>
            </a:r>
            <a:r>
              <a:rPr lang="nl-NL" sz="1600" dirty="0"/>
              <a:t> hebben gedurende de les. </a:t>
            </a:r>
          </a:p>
          <a:p>
            <a:pPr marL="285750" indent="-285750">
              <a:buFontTx/>
              <a:buChar char="-"/>
            </a:pPr>
            <a:r>
              <a:rPr lang="nl-NL" sz="1600" dirty="0"/>
              <a:t>De collega’s luisteren en krijgen een kleine rol (liedje zingen en luisteren naar het verhaal)</a:t>
            </a:r>
          </a:p>
          <a:p>
            <a:endParaRPr lang="nl-NL" sz="1600" dirty="0"/>
          </a:p>
          <a:p>
            <a:r>
              <a:rPr lang="nl-NL" sz="1600" b="1" dirty="0"/>
              <a:t>Stap 6: </a:t>
            </a:r>
            <a:r>
              <a:rPr lang="nl-NL" sz="1600" dirty="0"/>
              <a:t>Bedenk welke</a:t>
            </a:r>
            <a:r>
              <a:rPr lang="nl-NL" sz="1600" b="1" i="1" dirty="0">
                <a:solidFill>
                  <a:srgbClr val="FF0000"/>
                </a:solidFill>
              </a:rPr>
              <a:t> media </a:t>
            </a:r>
            <a:r>
              <a:rPr lang="nl-NL" sz="1600" dirty="0"/>
              <a:t>je tijdens je verhaal wilt inzetten </a:t>
            </a:r>
          </a:p>
          <a:p>
            <a:pPr marL="285750" indent="-285750">
              <a:buFontTx/>
              <a:buChar char="-"/>
            </a:pPr>
            <a:r>
              <a:rPr lang="nl-NL" sz="1600" dirty="0"/>
              <a:t>YouTube voor achtergrondgeluid (liedje Edith </a:t>
            </a:r>
            <a:r>
              <a:rPr lang="nl-NL" sz="1600" dirty="0" err="1"/>
              <a:t>Piaf</a:t>
            </a:r>
            <a:r>
              <a:rPr lang="nl-NL" sz="1600" dirty="0"/>
              <a:t>, mosterdgasfilmpje en  bombardementsgeluiden</a:t>
            </a:r>
          </a:p>
          <a:p>
            <a:endParaRPr lang="nl-NL" sz="1600" dirty="0"/>
          </a:p>
          <a:p>
            <a:r>
              <a:rPr lang="nl-NL" sz="1600" b="1" dirty="0"/>
              <a:t>Stap 7: </a:t>
            </a:r>
            <a:r>
              <a:rPr lang="nl-NL" sz="1600" dirty="0"/>
              <a:t>Bedenk welke </a:t>
            </a:r>
            <a:r>
              <a:rPr lang="nl-NL" sz="1600" b="1" i="1" dirty="0">
                <a:solidFill>
                  <a:srgbClr val="FF0000"/>
                </a:solidFill>
              </a:rPr>
              <a:t>historische attributen </a:t>
            </a:r>
            <a:r>
              <a:rPr lang="nl-NL" sz="1600" dirty="0"/>
              <a:t>je nodig hebt</a:t>
            </a:r>
          </a:p>
          <a:p>
            <a:pPr marL="285750" indent="-285750">
              <a:buFontTx/>
              <a:buChar char="-"/>
            </a:pPr>
            <a:r>
              <a:rPr lang="nl-NL" sz="1600" dirty="0"/>
              <a:t>Franse helm</a:t>
            </a:r>
          </a:p>
          <a:p>
            <a:pPr marL="285750" indent="-285750">
              <a:buFontTx/>
              <a:buChar char="-"/>
            </a:pPr>
            <a:r>
              <a:rPr lang="nl-NL" sz="1600" dirty="0"/>
              <a:t>Oude jas</a:t>
            </a:r>
          </a:p>
          <a:p>
            <a:pPr marL="285750" indent="-285750">
              <a:buFontTx/>
              <a:buChar char="-"/>
            </a:pPr>
            <a:r>
              <a:rPr lang="nl-NL" sz="1600" dirty="0"/>
              <a:t>Bezem </a:t>
            </a:r>
          </a:p>
          <a:p>
            <a:pPr marL="285750" indent="-285750">
              <a:buFontTx/>
              <a:buChar char="-"/>
            </a:pPr>
            <a:r>
              <a:rPr lang="nl-NL" sz="1600" dirty="0"/>
              <a:t>Franse bajonet</a:t>
            </a:r>
          </a:p>
          <a:p>
            <a:pPr marL="285750" indent="-285750">
              <a:buFontTx/>
              <a:buChar char="-"/>
            </a:pPr>
            <a:r>
              <a:rPr lang="nl-NL" sz="1600" dirty="0"/>
              <a:t>Oude schoenen</a:t>
            </a:r>
          </a:p>
          <a:p>
            <a:pPr marL="285750" indent="-285750">
              <a:buFontTx/>
              <a:buChar char="-"/>
            </a:pPr>
            <a:r>
              <a:rPr lang="nl-NL" sz="1600" dirty="0"/>
              <a:t>Flesje sinas</a:t>
            </a:r>
          </a:p>
          <a:p>
            <a:endParaRPr lang="nl-NL" sz="1600" dirty="0"/>
          </a:p>
          <a:p>
            <a:r>
              <a:rPr lang="nl-NL" sz="1600" b="1" dirty="0"/>
              <a:t>Stap 9: </a:t>
            </a:r>
            <a:r>
              <a:rPr lang="nl-NL" sz="1600" dirty="0"/>
              <a:t>Bedenk hoe je je verhaal wilt evalueren.</a:t>
            </a:r>
          </a:p>
          <a:p>
            <a:r>
              <a:rPr lang="nl-NL" sz="1600" dirty="0"/>
              <a:t>- Inhoudelijke vragen over de tijd en kenmerken van de loopgravenoorlog</a:t>
            </a:r>
          </a:p>
        </p:txBody>
      </p:sp>
    </p:spTree>
    <p:extLst>
      <p:ext uri="{BB962C8B-B14F-4D97-AF65-F5344CB8AC3E}">
        <p14:creationId xmlns:p14="http://schemas.microsoft.com/office/powerpoint/2010/main" val="329403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500"/>
                                        <p:tgtEl>
                                          <p:spTgt spid="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fade">
                                      <p:cBhvr>
                                        <p:cTn id="34" dur="500"/>
                                        <p:tgtEl>
                                          <p:spTgt spid="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fade">
                                      <p:cBhvr>
                                        <p:cTn id="39" dur="500"/>
                                        <p:tgtEl>
                                          <p:spTgt spid="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8" end="8"/>
                                            </p:txEl>
                                          </p:spTgt>
                                        </p:tgtEl>
                                        <p:attrNameLst>
                                          <p:attrName>style.visibility</p:attrName>
                                        </p:attrNameLst>
                                      </p:cBhvr>
                                      <p:to>
                                        <p:strVal val="visible"/>
                                      </p:to>
                                    </p:set>
                                    <p:animEffect transition="in" filter="fade">
                                      <p:cBhvr>
                                        <p:cTn id="44" dur="500"/>
                                        <p:tgtEl>
                                          <p:spTgt spid="9">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fade">
                                      <p:cBhvr>
                                        <p:cTn id="49" dur="500"/>
                                        <p:tgtEl>
                                          <p:spTgt spid="9">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10" end="10"/>
                                            </p:txEl>
                                          </p:spTgt>
                                        </p:tgtEl>
                                        <p:attrNameLst>
                                          <p:attrName>style.visibility</p:attrName>
                                        </p:attrNameLst>
                                      </p:cBhvr>
                                      <p:to>
                                        <p:strVal val="visible"/>
                                      </p:to>
                                    </p:set>
                                    <p:animEffect transition="in" filter="fade">
                                      <p:cBhvr>
                                        <p:cTn id="54"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669302" y="3217101"/>
            <a:ext cx="9426804" cy="1298338"/>
          </a:xfrm>
        </p:spPr>
        <p:txBody>
          <a:bodyPr>
            <a:noAutofit/>
          </a:bodyPr>
          <a:lstStyle/>
          <a:p>
            <a:r>
              <a:rPr lang="nl-NL" sz="3000" b="1" dirty="0">
                <a:latin typeface="+mn-lt"/>
              </a:rPr>
              <a:t>1. Hoe vonden jullie de workshop?</a:t>
            </a:r>
            <a:br>
              <a:rPr lang="nl-NL" sz="3000" b="1" dirty="0">
                <a:latin typeface="+mn-lt"/>
              </a:rPr>
            </a:br>
            <a:r>
              <a:rPr lang="nl-NL" sz="3000" dirty="0">
                <a:latin typeface="+mn-lt"/>
              </a:rPr>
              <a:t>Tops</a:t>
            </a:r>
            <a:br>
              <a:rPr lang="nl-NL" sz="3000" dirty="0">
                <a:latin typeface="+mn-lt"/>
              </a:rPr>
            </a:br>
            <a:r>
              <a:rPr lang="nl-NL" sz="3000" dirty="0">
                <a:latin typeface="+mn-lt"/>
              </a:rPr>
              <a:t>Tips</a:t>
            </a:r>
            <a:br>
              <a:rPr lang="nl-NL" sz="3000" dirty="0">
                <a:latin typeface="+mn-lt"/>
              </a:rPr>
            </a:br>
            <a:br>
              <a:rPr lang="nl-NL" sz="3000" dirty="0">
                <a:latin typeface="+mn-lt"/>
              </a:rPr>
            </a:br>
            <a:r>
              <a:rPr lang="nl-NL" sz="3000" b="1" dirty="0">
                <a:latin typeface="+mn-lt"/>
              </a:rPr>
              <a:t>2. Wat nemen jullie mee?</a:t>
            </a:r>
            <a:br>
              <a:rPr lang="nl-NL" sz="3000" dirty="0">
                <a:latin typeface="+mn-lt"/>
              </a:rPr>
            </a:br>
            <a:r>
              <a:rPr lang="nl-NL" sz="3000" dirty="0">
                <a:latin typeface="+mn-lt"/>
              </a:rPr>
              <a:t>- Wat zou je gebruiken?</a:t>
            </a:r>
            <a:br>
              <a:rPr lang="nl-NL" sz="3000" dirty="0">
                <a:latin typeface="+mn-lt"/>
              </a:rPr>
            </a:br>
            <a:r>
              <a:rPr lang="nl-NL" sz="3000" dirty="0">
                <a:latin typeface="+mn-lt"/>
              </a:rPr>
              <a:t>- Wat zou je niet gebruiken?</a:t>
            </a:r>
          </a:p>
        </p:txBody>
      </p:sp>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ep 5">
            <a:extLst>
              <a:ext uri="{FF2B5EF4-FFF2-40B4-BE49-F238E27FC236}">
                <a16:creationId xmlns:a16="http://schemas.microsoft.com/office/drawing/2014/main" id="{14DFD8FE-1140-4D36-ACE1-5B2B0DB74D32}"/>
              </a:ext>
            </a:extLst>
          </p:cNvPr>
          <p:cNvGrpSpPr/>
          <p:nvPr/>
        </p:nvGrpSpPr>
        <p:grpSpPr>
          <a:xfrm>
            <a:off x="-28502" y="0"/>
            <a:ext cx="12220502" cy="640517"/>
            <a:chOff x="-28502" y="0"/>
            <a:chExt cx="12220502" cy="640517"/>
          </a:xfrm>
        </p:grpSpPr>
        <p:sp>
          <p:nvSpPr>
            <p:cNvPr id="7" name="Titel 1">
              <a:extLst>
                <a:ext uri="{FF2B5EF4-FFF2-40B4-BE49-F238E27FC236}">
                  <a16:creationId xmlns:a16="http://schemas.microsoft.com/office/drawing/2014/main" id="{D9BEEE83-0127-4BBE-9FDB-D8E31D89F8EF}"/>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8" name="Picture 2" descr="VGN Kleio | Facebook">
              <a:extLst>
                <a:ext uri="{FF2B5EF4-FFF2-40B4-BE49-F238E27FC236}">
                  <a16:creationId xmlns:a16="http://schemas.microsoft.com/office/drawing/2014/main" id="{21A3AE31-D272-4996-A457-674CC2F77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816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593887" y="2972002"/>
            <a:ext cx="10558021" cy="3306249"/>
          </a:xfrm>
        </p:spPr>
        <p:txBody>
          <a:bodyPr>
            <a:noAutofit/>
          </a:bodyPr>
          <a:lstStyle/>
          <a:p>
            <a:r>
              <a:rPr lang="nl-NL" sz="3000" b="1" dirty="0">
                <a:latin typeface="+mn-lt"/>
              </a:rPr>
              <a:t>Contactgegevens</a:t>
            </a:r>
            <a:br>
              <a:rPr lang="nl-NL" sz="3000" dirty="0">
                <a:latin typeface="+mn-lt"/>
              </a:rPr>
            </a:br>
            <a:r>
              <a:rPr lang="nl-NL" sz="3000" dirty="0">
                <a:latin typeface="+mn-lt"/>
              </a:rPr>
              <a:t>Gijs Korenblik, docent maatschappijleer, geschiedenis en PBL op het </a:t>
            </a:r>
            <a:r>
              <a:rPr lang="nl-NL" sz="3000" dirty="0" err="1">
                <a:latin typeface="+mn-lt"/>
              </a:rPr>
              <a:t>Isendoorncollege</a:t>
            </a:r>
            <a:r>
              <a:rPr lang="nl-NL" sz="3000" dirty="0">
                <a:latin typeface="+mn-lt"/>
              </a:rPr>
              <a:t> te Warnsveld (Gelderland)</a:t>
            </a:r>
            <a:br>
              <a:rPr lang="nl-NL" sz="3000" dirty="0">
                <a:latin typeface="+mn-lt"/>
              </a:rPr>
            </a:br>
            <a:r>
              <a:rPr lang="nl-NL" sz="3000" b="1" dirty="0">
                <a:latin typeface="+mn-lt"/>
              </a:rPr>
              <a:t>Mail</a:t>
            </a:r>
            <a:r>
              <a:rPr lang="nl-NL" sz="3000" dirty="0">
                <a:latin typeface="+mn-lt"/>
              </a:rPr>
              <a:t>: </a:t>
            </a:r>
            <a:r>
              <a:rPr lang="nl-NL" sz="3000" dirty="0">
                <a:latin typeface="+mn-lt"/>
                <a:hlinkClick r:id="rId2"/>
              </a:rPr>
              <a:t>KRG@Isendoorn.nl</a:t>
            </a:r>
            <a:br>
              <a:rPr lang="nl-NL" sz="3000" dirty="0">
                <a:latin typeface="+mn-lt"/>
              </a:rPr>
            </a:br>
            <a:r>
              <a:rPr lang="nl-NL" sz="3000" b="1" dirty="0" err="1">
                <a:latin typeface="+mn-lt"/>
              </a:rPr>
              <a:t>Linkedin</a:t>
            </a:r>
            <a:r>
              <a:rPr lang="nl-NL" sz="3000" dirty="0">
                <a:latin typeface="+mn-lt"/>
              </a:rPr>
              <a:t>: </a:t>
            </a:r>
            <a:r>
              <a:rPr lang="nl-NL" sz="3000" u="sng" dirty="0">
                <a:hlinkClick r:id="rId3"/>
              </a:rPr>
              <a:t>https://nl.linkedin.com/in/gijskorenblik</a:t>
            </a:r>
            <a:br>
              <a:rPr lang="nl-NL" sz="3000" u="sng" dirty="0"/>
            </a:br>
            <a:br>
              <a:rPr lang="nl-NL" sz="3000" dirty="0">
                <a:latin typeface="+mn-lt"/>
              </a:rPr>
            </a:br>
            <a:br>
              <a:rPr lang="nl-NL" sz="3000" dirty="0">
                <a:latin typeface="+mn-lt"/>
              </a:rPr>
            </a:br>
            <a:br>
              <a:rPr lang="nl-NL" sz="3000" dirty="0">
                <a:latin typeface="+mn-lt"/>
              </a:rPr>
            </a:br>
            <a:br>
              <a:rPr lang="nl-NL" sz="3000" dirty="0">
                <a:latin typeface="+mn-lt"/>
              </a:rPr>
            </a:br>
            <a:endParaRPr lang="nl-NL" sz="3000" dirty="0">
              <a:latin typeface="+mn-lt"/>
            </a:endParaRPr>
          </a:p>
        </p:txBody>
      </p:sp>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ep 5">
            <a:extLst>
              <a:ext uri="{FF2B5EF4-FFF2-40B4-BE49-F238E27FC236}">
                <a16:creationId xmlns:a16="http://schemas.microsoft.com/office/drawing/2014/main" id="{14DFD8FE-1140-4D36-ACE1-5B2B0DB74D32}"/>
              </a:ext>
            </a:extLst>
          </p:cNvPr>
          <p:cNvGrpSpPr/>
          <p:nvPr/>
        </p:nvGrpSpPr>
        <p:grpSpPr>
          <a:xfrm>
            <a:off x="-28502" y="0"/>
            <a:ext cx="12220502" cy="640517"/>
            <a:chOff x="-28502" y="0"/>
            <a:chExt cx="12220502" cy="640517"/>
          </a:xfrm>
        </p:grpSpPr>
        <p:sp>
          <p:nvSpPr>
            <p:cNvPr id="7" name="Titel 1">
              <a:extLst>
                <a:ext uri="{FF2B5EF4-FFF2-40B4-BE49-F238E27FC236}">
                  <a16:creationId xmlns:a16="http://schemas.microsoft.com/office/drawing/2014/main" id="{D9BEEE83-0127-4BBE-9FDB-D8E31D89F8EF}"/>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8" name="Picture 2" descr="VGN Kleio | Facebook">
              <a:extLst>
                <a:ext uri="{FF2B5EF4-FFF2-40B4-BE49-F238E27FC236}">
                  <a16:creationId xmlns:a16="http://schemas.microsoft.com/office/drawing/2014/main" id="{21A3AE31-D272-4996-A457-674CC2F776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510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9498263-AD8F-415A-A429-858244089DEC}"/>
              </a:ext>
            </a:extLst>
          </p:cNvPr>
          <p:cNvSpPr>
            <a:spLocks noGrp="1"/>
          </p:cNvSpPr>
          <p:nvPr>
            <p:ph type="subTitle" idx="1"/>
          </p:nvPr>
        </p:nvSpPr>
        <p:spPr>
          <a:xfrm>
            <a:off x="141402" y="738067"/>
            <a:ext cx="6787299" cy="5926684"/>
          </a:xfrm>
        </p:spPr>
        <p:txBody>
          <a:bodyPr>
            <a:normAutofit/>
          </a:bodyPr>
          <a:lstStyle/>
          <a:p>
            <a:pPr algn="l"/>
            <a:r>
              <a:rPr lang="nl-NL" sz="2500" b="1" dirty="0"/>
              <a:t>Gijs Korenblik</a:t>
            </a:r>
          </a:p>
          <a:p>
            <a:pPr algn="l"/>
            <a:r>
              <a:rPr lang="nl-NL" sz="2500" dirty="0"/>
              <a:t>28 jaar</a:t>
            </a:r>
          </a:p>
          <a:p>
            <a:pPr algn="l"/>
            <a:r>
              <a:rPr lang="nl-NL" sz="2500" dirty="0"/>
              <a:t>Kom uit </a:t>
            </a:r>
            <a:r>
              <a:rPr lang="nl-NL" sz="2500" b="1" i="1" dirty="0"/>
              <a:t>Doetinchem</a:t>
            </a:r>
          </a:p>
          <a:p>
            <a:pPr algn="l"/>
            <a:endParaRPr lang="nl-NL" sz="2500" b="1" i="1" dirty="0"/>
          </a:p>
          <a:p>
            <a:pPr algn="l"/>
            <a:r>
              <a:rPr lang="nl-NL" sz="2500" dirty="0"/>
              <a:t>Geef </a:t>
            </a:r>
            <a:r>
              <a:rPr lang="nl-NL" sz="2500" b="1" i="1" dirty="0"/>
              <a:t>5 jaar les</a:t>
            </a:r>
            <a:r>
              <a:rPr lang="nl-NL" sz="2500" i="1" dirty="0"/>
              <a:t> </a:t>
            </a:r>
            <a:r>
              <a:rPr lang="nl-NL" sz="2500" dirty="0"/>
              <a:t>van vmbo tot en met havo/vwo bovenbouw.</a:t>
            </a:r>
          </a:p>
          <a:p>
            <a:pPr algn="l"/>
            <a:r>
              <a:rPr lang="nl-NL" sz="2500" b="1" dirty="0"/>
              <a:t>-</a:t>
            </a:r>
            <a:r>
              <a:rPr lang="nl-NL" sz="2500" dirty="0"/>
              <a:t> Geschiedenis, mens en maatschappij, PBL en maatschappijleer.</a:t>
            </a:r>
          </a:p>
          <a:p>
            <a:pPr algn="l"/>
            <a:endParaRPr lang="nl-NL" sz="2500" b="1" i="1" dirty="0"/>
          </a:p>
          <a:p>
            <a:pPr algn="l"/>
            <a:r>
              <a:rPr lang="nl-NL" sz="2500" dirty="0"/>
              <a:t>Ik werk op het </a:t>
            </a:r>
            <a:r>
              <a:rPr lang="nl-NL" sz="2500" b="1" i="1" dirty="0" err="1"/>
              <a:t>Isendoorncollege</a:t>
            </a:r>
            <a:r>
              <a:rPr lang="nl-NL" sz="2500" b="1" i="1" dirty="0"/>
              <a:t> </a:t>
            </a:r>
            <a:r>
              <a:rPr lang="nl-NL" sz="2500" dirty="0"/>
              <a:t>te Warnsveld, bij Zutphen</a:t>
            </a:r>
            <a:r>
              <a:rPr lang="nl-NL" sz="2500" b="1" i="1" dirty="0"/>
              <a:t>.</a:t>
            </a:r>
          </a:p>
          <a:p>
            <a:pPr algn="l"/>
            <a:r>
              <a:rPr lang="nl-NL" sz="2500" b="1" i="1" dirty="0"/>
              <a:t>- (</a:t>
            </a:r>
            <a:r>
              <a:rPr lang="nl-NL" sz="2500" dirty="0"/>
              <a:t>Tot </a:t>
            </a:r>
            <a:r>
              <a:rPr lang="nl-NL" sz="2500" b="1" i="1" dirty="0"/>
              <a:t>vorig jaar </a:t>
            </a:r>
            <a:r>
              <a:rPr lang="nl-NL" sz="2500" dirty="0"/>
              <a:t>op het </a:t>
            </a:r>
            <a:r>
              <a:rPr lang="nl-NL" sz="2500" b="1" i="1" dirty="0" err="1"/>
              <a:t>Merletcollege</a:t>
            </a:r>
            <a:r>
              <a:rPr lang="nl-NL" sz="2500" b="1" i="1" dirty="0"/>
              <a:t> </a:t>
            </a:r>
            <a:r>
              <a:rPr lang="nl-NL" sz="2500" dirty="0"/>
              <a:t>in Mill, Noord-Brabant</a:t>
            </a:r>
            <a:r>
              <a:rPr lang="nl-NL" sz="2500" b="1" i="1" dirty="0"/>
              <a:t>)</a:t>
            </a:r>
            <a:r>
              <a:rPr lang="nl-NL" sz="2500" i="1" dirty="0"/>
              <a:t>.</a:t>
            </a:r>
            <a:endParaRPr lang="nl-NL" sz="2500" b="1" i="1" dirty="0"/>
          </a:p>
          <a:p>
            <a:pPr algn="l"/>
            <a:endParaRPr lang="nl-NL" sz="2500" b="1" i="1" dirty="0"/>
          </a:p>
          <a:p>
            <a:endParaRPr lang="nl-NL" sz="2500" b="1" i="1" dirty="0"/>
          </a:p>
          <a:p>
            <a:endParaRPr lang="nl-NL" sz="4000" dirty="0"/>
          </a:p>
        </p:txBody>
      </p:sp>
      <p:pic>
        <p:nvPicPr>
          <p:cNvPr id="10" name="Picture 2" descr="2 &quot;Gijs Korenblik&quot; profiles | LinkedIn">
            <a:extLst>
              <a:ext uri="{FF2B5EF4-FFF2-40B4-BE49-F238E27FC236}">
                <a16:creationId xmlns:a16="http://schemas.microsoft.com/office/drawing/2014/main" id="{9261EAFC-60ED-44EC-A077-42A9D3FAC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185" y="635571"/>
            <a:ext cx="4788815" cy="40467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sendoorn College">
            <a:extLst>
              <a:ext uri="{FF2B5EF4-FFF2-40B4-BE49-F238E27FC236}">
                <a16:creationId xmlns:a16="http://schemas.microsoft.com/office/drawing/2014/main" id="{7FA2958B-F309-4FF3-B66E-721AEA81B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040" y="4682343"/>
            <a:ext cx="4919960" cy="208645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ep 11">
            <a:extLst>
              <a:ext uri="{FF2B5EF4-FFF2-40B4-BE49-F238E27FC236}">
                <a16:creationId xmlns:a16="http://schemas.microsoft.com/office/drawing/2014/main" id="{01027B52-99FA-4212-B6F6-FE3BA6F04A8C}"/>
              </a:ext>
            </a:extLst>
          </p:cNvPr>
          <p:cNvGrpSpPr/>
          <p:nvPr/>
        </p:nvGrpSpPr>
        <p:grpSpPr>
          <a:xfrm>
            <a:off x="-28502" y="0"/>
            <a:ext cx="12220502" cy="640517"/>
            <a:chOff x="-28502" y="0"/>
            <a:chExt cx="12220502" cy="640517"/>
          </a:xfrm>
        </p:grpSpPr>
        <p:sp>
          <p:nvSpPr>
            <p:cNvPr id="13" name="Titel 1">
              <a:extLst>
                <a:ext uri="{FF2B5EF4-FFF2-40B4-BE49-F238E27FC236}">
                  <a16:creationId xmlns:a16="http://schemas.microsoft.com/office/drawing/2014/main" id="{C2683123-1B38-4058-94AB-5673F923340D}"/>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14" name="Picture 2" descr="VGN Kleio | Facebook">
              <a:extLst>
                <a:ext uri="{FF2B5EF4-FFF2-40B4-BE49-F238E27FC236}">
                  <a16:creationId xmlns:a16="http://schemas.microsoft.com/office/drawing/2014/main" id="{8E36FD6F-7F13-42BA-BAD2-048855B6F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364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1" y="5159023"/>
            <a:ext cx="5797485" cy="1298338"/>
          </a:xfrm>
        </p:spPr>
        <p:txBody>
          <a:bodyPr>
            <a:noAutofit/>
          </a:bodyPr>
          <a:lstStyle/>
          <a:p>
            <a:r>
              <a:rPr lang="nl-NL" sz="3000" dirty="0">
                <a:latin typeface="+mn-lt"/>
              </a:rPr>
              <a:t>Stand-up </a:t>
            </a:r>
            <a:r>
              <a:rPr lang="nl-NL" sz="3000" dirty="0" err="1">
                <a:latin typeface="+mn-lt"/>
              </a:rPr>
              <a:t>history</a:t>
            </a:r>
            <a:r>
              <a:rPr lang="nl-NL" sz="3000" dirty="0">
                <a:latin typeface="+mn-lt"/>
              </a:rPr>
              <a:t> is een </a:t>
            </a:r>
            <a:r>
              <a:rPr lang="nl-NL" sz="3000" b="1" i="1" dirty="0">
                <a:latin typeface="+mn-lt"/>
              </a:rPr>
              <a:t>zelfbedachte</a:t>
            </a:r>
            <a:r>
              <a:rPr lang="nl-NL" sz="3000" dirty="0">
                <a:latin typeface="+mn-lt"/>
              </a:rPr>
              <a:t> </a:t>
            </a:r>
            <a:r>
              <a:rPr lang="nl-NL" sz="3000" b="1" i="1" dirty="0">
                <a:latin typeface="+mn-lt"/>
              </a:rPr>
              <a:t>vertelvorm</a:t>
            </a:r>
            <a:br>
              <a:rPr lang="nl-NL" sz="3000" dirty="0">
                <a:latin typeface="+mn-lt"/>
              </a:rPr>
            </a:br>
            <a:br>
              <a:rPr lang="nl-NL" sz="3000" dirty="0">
                <a:latin typeface="+mn-lt"/>
              </a:rPr>
            </a:br>
            <a:r>
              <a:rPr lang="nl-NL" sz="3000" dirty="0">
                <a:latin typeface="+mn-lt"/>
              </a:rPr>
              <a:t>De naam is afgeleid van een benaming voor de </a:t>
            </a:r>
            <a:r>
              <a:rPr lang="nl-NL" sz="3000" b="1" i="1" dirty="0">
                <a:latin typeface="+mn-lt"/>
              </a:rPr>
              <a:t>manier van presenteren </a:t>
            </a:r>
            <a:r>
              <a:rPr lang="nl-NL" sz="3000" dirty="0">
                <a:latin typeface="+mn-lt"/>
              </a:rPr>
              <a:t>van cabaretier Diederik van Vleuten (bedacht door de media in 2010)</a:t>
            </a:r>
            <a:br>
              <a:rPr lang="nl-NL" sz="3000" dirty="0">
                <a:latin typeface="+mn-lt"/>
              </a:rPr>
            </a:br>
            <a:br>
              <a:rPr lang="nl-NL" sz="3000" dirty="0">
                <a:latin typeface="+mn-lt"/>
              </a:rPr>
            </a:br>
            <a:r>
              <a:rPr lang="nl-NL" sz="3000" dirty="0">
                <a:latin typeface="+mn-lt"/>
              </a:rPr>
              <a:t>Door middel van </a:t>
            </a:r>
            <a:r>
              <a:rPr lang="nl-NL" sz="3000" b="1" i="1" dirty="0">
                <a:latin typeface="+mn-lt"/>
              </a:rPr>
              <a:t>humor</a:t>
            </a:r>
            <a:r>
              <a:rPr lang="nl-NL" sz="3000" dirty="0">
                <a:latin typeface="+mn-lt"/>
              </a:rPr>
              <a:t> en </a:t>
            </a:r>
            <a:r>
              <a:rPr lang="nl-NL" sz="3000" b="1" i="1" dirty="0">
                <a:latin typeface="+mn-lt"/>
              </a:rPr>
              <a:t>theater</a:t>
            </a:r>
            <a:r>
              <a:rPr lang="nl-NL" sz="3000" dirty="0">
                <a:latin typeface="+mn-lt"/>
              </a:rPr>
              <a:t> een verhaal van een historisch figuur (fictief of echt) in een grote </a:t>
            </a:r>
            <a:r>
              <a:rPr lang="nl-NL" sz="3000" b="1" i="1" dirty="0">
                <a:latin typeface="+mn-lt"/>
              </a:rPr>
              <a:t>historische context </a:t>
            </a:r>
            <a:r>
              <a:rPr lang="nl-NL" sz="3000" dirty="0">
                <a:latin typeface="+mn-lt"/>
              </a:rPr>
              <a:t>te plaatsen</a:t>
            </a:r>
          </a:p>
        </p:txBody>
      </p:sp>
      <p:grpSp>
        <p:nvGrpSpPr>
          <p:cNvPr id="12" name="Groep 11">
            <a:extLst>
              <a:ext uri="{FF2B5EF4-FFF2-40B4-BE49-F238E27FC236}">
                <a16:creationId xmlns:a16="http://schemas.microsoft.com/office/drawing/2014/main" id="{1873CF67-130B-4FC7-A66A-53BC56FAB9C9}"/>
              </a:ext>
            </a:extLst>
          </p:cNvPr>
          <p:cNvGrpSpPr/>
          <p:nvPr/>
        </p:nvGrpSpPr>
        <p:grpSpPr>
          <a:xfrm>
            <a:off x="-28502" y="0"/>
            <a:ext cx="12220502" cy="640517"/>
            <a:chOff x="-28502" y="0"/>
            <a:chExt cx="12220502" cy="640517"/>
          </a:xfrm>
        </p:grpSpPr>
        <p:sp>
          <p:nvSpPr>
            <p:cNvPr id="13" name="Titel 1">
              <a:extLst>
                <a:ext uri="{FF2B5EF4-FFF2-40B4-BE49-F238E27FC236}">
                  <a16:creationId xmlns:a16="http://schemas.microsoft.com/office/drawing/2014/main" id="{08E7E3CE-D571-4D8E-8CAE-49E732B9FCD3}"/>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14" name="Picture 2" descr="VGN Kleio | Facebook">
              <a:extLst>
                <a:ext uri="{FF2B5EF4-FFF2-40B4-BE49-F238E27FC236}">
                  <a16:creationId xmlns:a16="http://schemas.microsoft.com/office/drawing/2014/main" id="{B13A8D6C-6587-4655-B6C9-7AF72FB82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hthoek 2">
            <a:extLst>
              <a:ext uri="{FF2B5EF4-FFF2-40B4-BE49-F238E27FC236}">
                <a16:creationId xmlns:a16="http://schemas.microsoft.com/office/drawing/2014/main" id="{EE5254A0-1765-474F-BEB0-F5DC0E8131EF}"/>
              </a:ext>
            </a:extLst>
          </p:cNvPr>
          <p:cNvSpPr/>
          <p:nvPr/>
        </p:nvSpPr>
        <p:spPr>
          <a:xfrm>
            <a:off x="6971092" y="3244334"/>
            <a:ext cx="2699265" cy="369332"/>
          </a:xfrm>
          <a:prstGeom prst="rect">
            <a:avLst/>
          </a:prstGeom>
        </p:spPr>
        <p:txBody>
          <a:bodyPr wrap="none">
            <a:spAutoFit/>
          </a:bodyPr>
          <a:lstStyle/>
          <a:p>
            <a:r>
              <a:rPr lang="nl-NL" b="1" dirty="0"/>
              <a:t>Foto weg vanwege privacy</a:t>
            </a:r>
          </a:p>
        </p:txBody>
      </p:sp>
    </p:spTree>
    <p:extLst>
      <p:ext uri="{BB962C8B-B14F-4D97-AF65-F5344CB8AC3E}">
        <p14:creationId xmlns:p14="http://schemas.microsoft.com/office/powerpoint/2010/main" val="398140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28502" y="626544"/>
            <a:ext cx="5667624" cy="871040"/>
          </a:xfrm>
        </p:spPr>
        <p:txBody>
          <a:bodyPr>
            <a:normAutofit/>
          </a:bodyPr>
          <a:lstStyle/>
          <a:p>
            <a:endParaRPr lang="nl-NL" sz="4500" dirty="0"/>
          </a:p>
        </p:txBody>
      </p:sp>
      <p:sp>
        <p:nvSpPr>
          <p:cNvPr id="3" name="Ondertitel 2">
            <a:extLst>
              <a:ext uri="{FF2B5EF4-FFF2-40B4-BE49-F238E27FC236}">
                <a16:creationId xmlns:a16="http://schemas.microsoft.com/office/drawing/2014/main" id="{69498263-AD8F-415A-A429-858244089DEC}"/>
              </a:ext>
            </a:extLst>
          </p:cNvPr>
          <p:cNvSpPr>
            <a:spLocks noGrp="1"/>
          </p:cNvSpPr>
          <p:nvPr>
            <p:ph type="subTitle" idx="1"/>
          </p:nvPr>
        </p:nvSpPr>
        <p:spPr>
          <a:xfrm>
            <a:off x="0" y="1451294"/>
            <a:ext cx="6485641" cy="5381866"/>
          </a:xfrm>
        </p:spPr>
        <p:txBody>
          <a:bodyPr>
            <a:normAutofit/>
          </a:bodyPr>
          <a:lstStyle/>
          <a:p>
            <a:r>
              <a:rPr lang="nl-NL" sz="4000" b="1" dirty="0"/>
              <a:t>Foto weg vanwege privacy</a:t>
            </a:r>
          </a:p>
        </p:txBody>
      </p:sp>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98EF58F3-75FD-4527-8CCE-CB3A32555624}"/>
              </a:ext>
            </a:extLst>
          </p:cNvPr>
          <p:cNvSpPr txBox="1">
            <a:spLocks/>
          </p:cNvSpPr>
          <p:nvPr/>
        </p:nvSpPr>
        <p:spPr>
          <a:xfrm>
            <a:off x="-28502" y="0"/>
            <a:ext cx="12192000" cy="635573"/>
          </a:xfrm>
          <a:prstGeom prst="rect">
            <a:avLst/>
          </a:prstGeom>
          <a:solidFill>
            <a:schemeClr val="accent4">
              <a:lumMod val="20000"/>
              <a:lumOff val="80000"/>
            </a:schemeClr>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rgbClr val="FF0000"/>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prstClr val="black"/>
                </a:solidFill>
                <a:effectLst/>
                <a:uLnTx/>
                <a:uFillTx/>
                <a:latin typeface="Calibri" panose="020F0502020204030204"/>
                <a:ea typeface="+mj-ea"/>
                <a:cs typeface="+mj-cs"/>
              </a:rPr>
              <a:t>	</a:t>
            </a:r>
            <a:r>
              <a:rPr lang="nl-NL" sz="3600" b="1" dirty="0">
                <a:solidFill>
                  <a:prstClr val="black"/>
                </a:solidFill>
                <a:latin typeface="Calibri" panose="020F0502020204030204"/>
              </a:rPr>
              <a:t>	</a:t>
            </a:r>
            <a:r>
              <a:rPr kumimoji="0" lang="nl-NL" sz="3600" b="1" i="0" u="none" strike="noStrike" kern="1200" cap="none" spc="0" normalizeH="0" baseline="0" noProof="0" dirty="0">
                <a:ln>
                  <a:noFill/>
                </a:ln>
                <a:solidFill>
                  <a:prstClr val="black"/>
                </a:solidFill>
                <a:effectLst/>
                <a:uLnTx/>
                <a:uFillTx/>
                <a:latin typeface="Calibri" panose="020F0502020204030204"/>
                <a:ea typeface="+mj-ea"/>
                <a:cs typeface="+mj-cs"/>
              </a:rPr>
              <a:t>VGN VMBO-conferentie</a:t>
            </a:r>
          </a:p>
        </p:txBody>
      </p:sp>
      <p:pic>
        <p:nvPicPr>
          <p:cNvPr id="9" name="Picture 2" descr="VGN Kleio | Facebook">
            <a:extLst>
              <a:ext uri="{FF2B5EF4-FFF2-40B4-BE49-F238E27FC236}">
                <a16:creationId xmlns:a16="http://schemas.microsoft.com/office/drawing/2014/main" id="{3F46FF6C-03DE-4191-8544-D4851BA58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2980" y="-4946"/>
            <a:ext cx="640517" cy="64051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ep 7">
            <a:extLst>
              <a:ext uri="{FF2B5EF4-FFF2-40B4-BE49-F238E27FC236}">
                <a16:creationId xmlns:a16="http://schemas.microsoft.com/office/drawing/2014/main" id="{8AF3DC82-308A-43BA-B0F1-757A4BDE92E4}"/>
              </a:ext>
            </a:extLst>
          </p:cNvPr>
          <p:cNvGrpSpPr/>
          <p:nvPr/>
        </p:nvGrpSpPr>
        <p:grpSpPr>
          <a:xfrm>
            <a:off x="-28502" y="0"/>
            <a:ext cx="12220502" cy="640517"/>
            <a:chOff x="-28502" y="0"/>
            <a:chExt cx="12220502" cy="640517"/>
          </a:xfrm>
        </p:grpSpPr>
        <p:sp>
          <p:nvSpPr>
            <p:cNvPr id="10" name="Titel 1">
              <a:extLst>
                <a:ext uri="{FF2B5EF4-FFF2-40B4-BE49-F238E27FC236}">
                  <a16:creationId xmlns:a16="http://schemas.microsoft.com/office/drawing/2014/main" id="{23920F9D-058A-4994-A626-429BA5B98B06}"/>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11" name="Picture 2" descr="VGN Kleio | Facebook">
              <a:extLst>
                <a:ext uri="{FF2B5EF4-FFF2-40B4-BE49-F238E27FC236}">
                  <a16:creationId xmlns:a16="http://schemas.microsoft.com/office/drawing/2014/main" id="{293AC9C8-C749-4020-BAA1-97F7911CA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071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288757" y="6737685"/>
            <a:ext cx="5807243" cy="3291840"/>
          </a:xfrm>
        </p:spPr>
        <p:txBody>
          <a:bodyPr>
            <a:normAutofit fontScale="90000"/>
          </a:bodyPr>
          <a:lstStyle/>
          <a:p>
            <a:pPr algn="l"/>
            <a:br>
              <a:rPr lang="nl-NL" sz="3300" dirty="0">
                <a:latin typeface="+mn-lt"/>
              </a:rPr>
            </a:br>
            <a:br>
              <a:rPr lang="nl-NL" sz="3300" dirty="0">
                <a:latin typeface="+mn-lt"/>
              </a:rPr>
            </a:br>
            <a:br>
              <a:rPr lang="nl-NL" sz="3300" dirty="0">
                <a:latin typeface="+mn-lt"/>
              </a:rPr>
            </a:br>
            <a:br>
              <a:rPr lang="nl-NL" sz="3300" dirty="0">
                <a:latin typeface="+mn-lt"/>
              </a:rPr>
            </a:br>
            <a:br>
              <a:rPr lang="nl-NL" sz="3300" dirty="0">
                <a:latin typeface="+mn-lt"/>
              </a:rPr>
            </a:br>
            <a:r>
              <a:rPr lang="nl-NL" sz="2800" b="1" dirty="0">
                <a:latin typeface="+mn-lt"/>
              </a:rPr>
              <a:t>Waarom bedacht?</a:t>
            </a:r>
            <a:br>
              <a:rPr lang="nl-NL" sz="2800" b="1" dirty="0">
                <a:latin typeface="+mn-lt"/>
              </a:rPr>
            </a:br>
            <a:r>
              <a:rPr lang="nl-NL" sz="2800" dirty="0">
                <a:latin typeface="+mn-lt"/>
              </a:rPr>
              <a:t>- Het </a:t>
            </a:r>
            <a:r>
              <a:rPr lang="nl-NL" sz="2800" b="1" i="1" dirty="0">
                <a:latin typeface="+mn-lt"/>
              </a:rPr>
              <a:t>vak</a:t>
            </a:r>
            <a:r>
              <a:rPr lang="nl-NL" sz="2800" dirty="0">
                <a:latin typeface="+mn-lt"/>
              </a:rPr>
              <a:t> </a:t>
            </a:r>
            <a:r>
              <a:rPr lang="nl-NL" sz="2800" b="1" i="1" dirty="0">
                <a:latin typeface="+mn-lt"/>
              </a:rPr>
              <a:t>geschiedenis</a:t>
            </a:r>
            <a:r>
              <a:rPr lang="nl-NL" sz="2800" dirty="0">
                <a:latin typeface="+mn-lt"/>
              </a:rPr>
              <a:t> is voor vmbo-leerlingen vak erg </a:t>
            </a:r>
            <a:r>
              <a:rPr lang="nl-NL" sz="2800" b="1" i="1" dirty="0">
                <a:latin typeface="+mn-lt"/>
              </a:rPr>
              <a:t>pittig</a:t>
            </a:r>
            <a:r>
              <a:rPr lang="nl-NL" sz="2800" dirty="0">
                <a:latin typeface="+mn-lt"/>
              </a:rPr>
              <a:t> en niet altijd populair</a:t>
            </a:r>
            <a:br>
              <a:rPr lang="nl-NL" sz="2800" dirty="0">
                <a:latin typeface="+mn-lt"/>
              </a:rPr>
            </a:br>
            <a:r>
              <a:rPr lang="nl-NL" sz="2800" dirty="0">
                <a:latin typeface="+mn-lt"/>
              </a:rPr>
              <a:t>- Theoretisch en </a:t>
            </a:r>
            <a:r>
              <a:rPr lang="nl-NL" sz="2800" b="1" i="1" dirty="0">
                <a:latin typeface="+mn-lt"/>
              </a:rPr>
              <a:t>abstract</a:t>
            </a:r>
            <a:r>
              <a:rPr lang="nl-NL" sz="2800" dirty="0">
                <a:latin typeface="+mn-lt"/>
              </a:rPr>
              <a:t> (veel abstracte begrippen)</a:t>
            </a:r>
            <a:br>
              <a:rPr lang="nl-NL" sz="2800" dirty="0">
                <a:latin typeface="+mn-lt"/>
              </a:rPr>
            </a:br>
            <a:r>
              <a:rPr lang="nl-NL" sz="2800" dirty="0">
                <a:latin typeface="+mn-lt"/>
              </a:rPr>
              <a:t>- </a:t>
            </a:r>
            <a:r>
              <a:rPr lang="nl-NL" sz="2800" b="1" i="1" dirty="0">
                <a:latin typeface="+mn-lt"/>
              </a:rPr>
              <a:t>Lastig behapbaar </a:t>
            </a:r>
            <a:r>
              <a:rPr lang="nl-NL" sz="2800" dirty="0">
                <a:latin typeface="+mn-lt"/>
              </a:rPr>
              <a:t>voor leerlingen (Hoeveelheid stof en chronologisch overzicht is lastig)</a:t>
            </a:r>
            <a:br>
              <a:rPr lang="nl-NL" sz="2800" dirty="0">
                <a:latin typeface="+mn-lt"/>
              </a:rPr>
            </a:br>
            <a:r>
              <a:rPr lang="nl-NL" sz="2800" dirty="0">
                <a:latin typeface="+mn-lt"/>
              </a:rPr>
              <a:t>- </a:t>
            </a:r>
            <a:r>
              <a:rPr lang="nl-NL" sz="2800" b="1" dirty="0">
                <a:latin typeface="+mn-lt"/>
              </a:rPr>
              <a:t>Theater</a:t>
            </a:r>
            <a:r>
              <a:rPr lang="nl-NL" sz="2800" dirty="0">
                <a:latin typeface="+mn-lt"/>
              </a:rPr>
              <a:t> is een middel om abstracte zaken een concrete duiding te geven (</a:t>
            </a:r>
            <a:r>
              <a:rPr lang="nl-NL" sz="2800" b="1" i="1" dirty="0">
                <a:latin typeface="+mn-lt"/>
              </a:rPr>
              <a:t>onderwerpen krijgen een fysieke duiding</a:t>
            </a:r>
            <a:r>
              <a:rPr lang="nl-NL" sz="2800" dirty="0">
                <a:latin typeface="+mn-lt"/>
              </a:rPr>
              <a:t>)</a:t>
            </a:r>
            <a:br>
              <a:rPr lang="nl-NL" sz="2800" dirty="0">
                <a:latin typeface="+mn-lt"/>
              </a:rPr>
            </a:br>
            <a:r>
              <a:rPr lang="nl-NL" sz="2800" dirty="0">
                <a:latin typeface="+mn-lt"/>
              </a:rPr>
              <a:t>- Het vak geschiedenis leent zich perfect voor deze vertelvorm (</a:t>
            </a:r>
            <a:r>
              <a:rPr lang="nl-NL" sz="2800" b="1" dirty="0">
                <a:latin typeface="+mn-lt"/>
              </a:rPr>
              <a:t>verhalend vak</a:t>
            </a:r>
            <a:r>
              <a:rPr lang="nl-NL" sz="2800" dirty="0">
                <a:latin typeface="+mn-lt"/>
              </a:rPr>
              <a:t>)</a:t>
            </a:r>
            <a:br>
              <a:rPr lang="nl-NL" sz="2800" dirty="0">
                <a:latin typeface="+mn-lt"/>
              </a:rPr>
            </a:br>
            <a:r>
              <a:rPr lang="nl-NL" sz="2800" dirty="0">
                <a:latin typeface="+mn-lt"/>
              </a:rPr>
              <a:t>- Het is veelzijdig en een leuke afwisseling (De les krijgt een </a:t>
            </a:r>
            <a:r>
              <a:rPr lang="nl-NL" sz="2800" b="1" i="1" dirty="0">
                <a:latin typeface="+mn-lt"/>
              </a:rPr>
              <a:t>andere dimensie</a:t>
            </a:r>
            <a:r>
              <a:rPr lang="nl-NL" sz="2800" dirty="0">
                <a:latin typeface="+mn-lt"/>
              </a:rPr>
              <a:t>)</a:t>
            </a:r>
            <a:br>
              <a:rPr lang="nl-NL" sz="2800" dirty="0">
                <a:latin typeface="+mn-lt"/>
              </a:rPr>
            </a:br>
            <a:br>
              <a:rPr lang="nl-NL" sz="2800" dirty="0"/>
            </a:br>
            <a:br>
              <a:rPr lang="nl-NL" sz="2800" dirty="0"/>
            </a:br>
            <a:br>
              <a:rPr lang="nl-NL" sz="2000" dirty="0"/>
            </a:br>
            <a:br>
              <a:rPr lang="nl-NL" sz="2000" dirty="0"/>
            </a:br>
            <a:br>
              <a:rPr lang="nl-NL" sz="2000" dirty="0"/>
            </a:br>
            <a:br>
              <a:rPr lang="nl-NL" sz="2000" dirty="0"/>
            </a:br>
            <a:br>
              <a:rPr lang="nl-NL" sz="2000" dirty="0"/>
            </a:br>
            <a:br>
              <a:rPr lang="nl-NL" sz="2000" dirty="0"/>
            </a:br>
            <a:br>
              <a:rPr lang="nl-NL" sz="2000" dirty="0"/>
            </a:br>
            <a:br>
              <a:rPr lang="nl-NL" sz="2000" dirty="0"/>
            </a:br>
            <a:br>
              <a:rPr lang="nl-NL" sz="2000" dirty="0"/>
            </a:br>
            <a:br>
              <a:rPr lang="nl-NL" sz="2000" dirty="0"/>
            </a:br>
            <a:br>
              <a:rPr lang="nl-NL" sz="2000" dirty="0"/>
            </a:br>
            <a:endParaRPr lang="nl-NL" sz="2000" dirty="0"/>
          </a:p>
        </p:txBody>
      </p:sp>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CE3E782E-E94A-48CE-B000-EAE9B5A55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969" y="635571"/>
            <a:ext cx="5807243" cy="6365185"/>
          </a:xfrm>
          <a:prstGeom prst="rect">
            <a:avLst/>
          </a:prstGeom>
        </p:spPr>
      </p:pic>
      <p:grpSp>
        <p:nvGrpSpPr>
          <p:cNvPr id="8" name="Groep 7">
            <a:extLst>
              <a:ext uri="{FF2B5EF4-FFF2-40B4-BE49-F238E27FC236}">
                <a16:creationId xmlns:a16="http://schemas.microsoft.com/office/drawing/2014/main" id="{6FF47D3B-8811-4573-9D42-202CB514A322}"/>
              </a:ext>
            </a:extLst>
          </p:cNvPr>
          <p:cNvGrpSpPr/>
          <p:nvPr/>
        </p:nvGrpSpPr>
        <p:grpSpPr>
          <a:xfrm>
            <a:off x="-28502" y="0"/>
            <a:ext cx="12220502" cy="640517"/>
            <a:chOff x="-28502" y="0"/>
            <a:chExt cx="12220502" cy="640517"/>
          </a:xfrm>
        </p:grpSpPr>
        <p:sp>
          <p:nvSpPr>
            <p:cNvPr id="10" name="Titel 1">
              <a:extLst>
                <a:ext uri="{FF2B5EF4-FFF2-40B4-BE49-F238E27FC236}">
                  <a16:creationId xmlns:a16="http://schemas.microsoft.com/office/drawing/2014/main" id="{47D9464C-6E35-4284-AA4F-323F7B4007B9}"/>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11" name="Picture 2" descr="VGN Kleio | Facebook">
              <a:extLst>
                <a:ext uri="{FF2B5EF4-FFF2-40B4-BE49-F238E27FC236}">
                  <a16:creationId xmlns:a16="http://schemas.microsoft.com/office/drawing/2014/main" id="{4FAA40E5-BCE9-4611-83E8-8D1644C73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646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249220" y="2460601"/>
            <a:ext cx="11135772" cy="3138921"/>
          </a:xfrm>
        </p:spPr>
        <p:txBody>
          <a:bodyPr>
            <a:noAutofit/>
          </a:bodyPr>
          <a:lstStyle/>
          <a:p>
            <a:br>
              <a:rPr lang="nl-NL" sz="3000" b="1" u="sng" dirty="0">
                <a:latin typeface="+mn-lt"/>
              </a:rPr>
            </a:br>
            <a:br>
              <a:rPr lang="nl-NL" sz="3000" dirty="0">
                <a:latin typeface="+mn-lt"/>
              </a:rPr>
            </a:br>
            <a:r>
              <a:rPr lang="nl-NL" sz="3000" dirty="0">
                <a:latin typeface="+mn-lt"/>
              </a:rPr>
              <a:t>1. Het is </a:t>
            </a:r>
            <a:r>
              <a:rPr lang="nl-NL" sz="3000" b="1" i="1" dirty="0">
                <a:latin typeface="+mn-lt"/>
              </a:rPr>
              <a:t>concreet</a:t>
            </a:r>
            <a:r>
              <a:rPr lang="nl-NL" sz="3000" dirty="0">
                <a:latin typeface="+mn-lt"/>
              </a:rPr>
              <a:t> (een verhaal moet duidelijk en levendig zijn)</a:t>
            </a:r>
            <a:br>
              <a:rPr lang="nl-NL" sz="3000" dirty="0">
                <a:latin typeface="+mn-lt"/>
              </a:rPr>
            </a:br>
            <a:br>
              <a:rPr lang="nl-NL" sz="3000" dirty="0">
                <a:latin typeface="+mn-lt"/>
              </a:rPr>
            </a:br>
            <a:r>
              <a:rPr lang="nl-NL" sz="3000" dirty="0">
                <a:latin typeface="+mn-lt"/>
              </a:rPr>
              <a:t>- Het is duidelijk waar het zich afspeelt en het bevat levendige details</a:t>
            </a:r>
            <a:br>
              <a:rPr lang="nl-NL" sz="3000" dirty="0">
                <a:latin typeface="+mn-lt"/>
              </a:rPr>
            </a:br>
            <a:br>
              <a:rPr lang="nl-NL" sz="3000" dirty="0">
                <a:latin typeface="+mn-lt"/>
              </a:rPr>
            </a:br>
            <a:br>
              <a:rPr lang="nl-NL" sz="3000" dirty="0">
                <a:latin typeface="+mn-lt"/>
              </a:rPr>
            </a:br>
            <a:endParaRPr lang="nl-NL" sz="3000" i="1" dirty="0">
              <a:latin typeface="+mn-lt"/>
            </a:endParaRPr>
          </a:p>
        </p:txBody>
      </p:sp>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ep 5">
            <a:extLst>
              <a:ext uri="{FF2B5EF4-FFF2-40B4-BE49-F238E27FC236}">
                <a16:creationId xmlns:a16="http://schemas.microsoft.com/office/drawing/2014/main" id="{9777BD3C-4175-4D01-AC9E-452329CBF95D}"/>
              </a:ext>
            </a:extLst>
          </p:cNvPr>
          <p:cNvGrpSpPr/>
          <p:nvPr/>
        </p:nvGrpSpPr>
        <p:grpSpPr>
          <a:xfrm>
            <a:off x="-28502" y="0"/>
            <a:ext cx="12220502" cy="640517"/>
            <a:chOff x="-28502" y="0"/>
            <a:chExt cx="12220502" cy="640517"/>
          </a:xfrm>
        </p:grpSpPr>
        <p:sp>
          <p:nvSpPr>
            <p:cNvPr id="7" name="Titel 1">
              <a:extLst>
                <a:ext uri="{FF2B5EF4-FFF2-40B4-BE49-F238E27FC236}">
                  <a16:creationId xmlns:a16="http://schemas.microsoft.com/office/drawing/2014/main" id="{A123F4EF-AF47-49B7-BAC3-68FEFFCE1764}"/>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8" name="Picture 2" descr="VGN Kleio | Facebook">
              <a:extLst>
                <a:ext uri="{FF2B5EF4-FFF2-40B4-BE49-F238E27FC236}">
                  <a16:creationId xmlns:a16="http://schemas.microsoft.com/office/drawing/2014/main" id="{AA3FE61D-0CD5-4E62-A5D1-043945F54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kstvak 2">
            <a:extLst>
              <a:ext uri="{FF2B5EF4-FFF2-40B4-BE49-F238E27FC236}">
                <a16:creationId xmlns:a16="http://schemas.microsoft.com/office/drawing/2014/main" id="{83CE60C5-3726-4569-B005-1AE46557783D}"/>
              </a:ext>
            </a:extLst>
          </p:cNvPr>
          <p:cNvSpPr txBox="1"/>
          <p:nvPr/>
        </p:nvSpPr>
        <p:spPr>
          <a:xfrm>
            <a:off x="249220" y="1036948"/>
            <a:ext cx="11562566" cy="1323439"/>
          </a:xfrm>
          <a:prstGeom prst="rect">
            <a:avLst/>
          </a:prstGeom>
          <a:noFill/>
        </p:spPr>
        <p:txBody>
          <a:bodyPr wrap="square" rtlCol="0">
            <a:spAutoFit/>
          </a:bodyPr>
          <a:lstStyle/>
          <a:p>
            <a:r>
              <a:rPr lang="nl-NL" sz="4000" dirty="0"/>
              <a:t>De randvoorwaarden van een stand-up </a:t>
            </a:r>
            <a:r>
              <a:rPr lang="nl-NL" sz="4000" dirty="0" err="1"/>
              <a:t>history</a:t>
            </a:r>
            <a:r>
              <a:rPr lang="nl-NL" sz="4000" dirty="0"/>
              <a:t> verhaal bestaan uit </a:t>
            </a:r>
            <a:r>
              <a:rPr lang="nl-NL" sz="4000" b="1" i="1" u="sng" dirty="0"/>
              <a:t>drie</a:t>
            </a:r>
            <a:r>
              <a:rPr lang="nl-NL" sz="4000" dirty="0"/>
              <a:t> </a:t>
            </a:r>
            <a:r>
              <a:rPr lang="nl-NL" sz="4000" b="1" u="sng" dirty="0"/>
              <a:t>onderdelen</a:t>
            </a:r>
            <a:endParaRPr lang="nl-NL" sz="4000" dirty="0"/>
          </a:p>
        </p:txBody>
      </p:sp>
      <p:sp>
        <p:nvSpPr>
          <p:cNvPr id="5" name="Tekstvak 4">
            <a:extLst>
              <a:ext uri="{FF2B5EF4-FFF2-40B4-BE49-F238E27FC236}">
                <a16:creationId xmlns:a16="http://schemas.microsoft.com/office/drawing/2014/main" id="{CF02102A-680C-4F92-8467-D0E64C42C913}"/>
              </a:ext>
            </a:extLst>
          </p:cNvPr>
          <p:cNvSpPr txBox="1"/>
          <p:nvPr/>
        </p:nvSpPr>
        <p:spPr>
          <a:xfrm>
            <a:off x="631595" y="5091690"/>
            <a:ext cx="10011266" cy="1015663"/>
          </a:xfrm>
          <a:prstGeom prst="rect">
            <a:avLst/>
          </a:prstGeom>
          <a:noFill/>
        </p:spPr>
        <p:txBody>
          <a:bodyPr wrap="square" rtlCol="0">
            <a:spAutoFit/>
          </a:bodyPr>
          <a:lstStyle/>
          <a:p>
            <a:r>
              <a:rPr lang="nl-NL" sz="3000" b="1" i="1" dirty="0"/>
              <a:t>Voorbeeld</a:t>
            </a:r>
            <a:r>
              <a:rPr lang="nl-NL" sz="3000" i="1" dirty="0"/>
              <a:t>: ‘Door de loopgraven liepen ratten, er hing een ondragelijke stank van lijken en de soldaten keken afgepeigerd.’</a:t>
            </a:r>
            <a:endParaRPr lang="nl-NL" sz="3000" dirty="0"/>
          </a:p>
        </p:txBody>
      </p:sp>
    </p:spTree>
    <p:extLst>
      <p:ext uri="{BB962C8B-B14F-4D97-AF65-F5344CB8AC3E}">
        <p14:creationId xmlns:p14="http://schemas.microsoft.com/office/powerpoint/2010/main" val="400586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725863" y="1440855"/>
            <a:ext cx="10275217" cy="2721787"/>
          </a:xfrm>
        </p:spPr>
        <p:txBody>
          <a:bodyPr>
            <a:noAutofit/>
          </a:bodyPr>
          <a:lstStyle/>
          <a:p>
            <a:r>
              <a:rPr lang="nl-NL" sz="3000" dirty="0">
                <a:latin typeface="+mn-lt"/>
              </a:rPr>
              <a:t>2. Het is </a:t>
            </a:r>
            <a:r>
              <a:rPr lang="nl-NL" sz="3000" b="1" dirty="0">
                <a:latin typeface="+mn-lt"/>
              </a:rPr>
              <a:t>gepersonifieerd </a:t>
            </a:r>
            <a:r>
              <a:rPr lang="nl-NL" sz="3000" dirty="0">
                <a:latin typeface="+mn-lt"/>
              </a:rPr>
              <a:t>(Het verhaal bestaat uit mensen met een karakter en gevoelens)</a:t>
            </a:r>
            <a:br>
              <a:rPr lang="nl-NL" sz="3000" dirty="0">
                <a:latin typeface="+mn-lt"/>
              </a:rPr>
            </a:br>
            <a:br>
              <a:rPr lang="nl-NL" sz="3000" dirty="0">
                <a:latin typeface="+mn-lt"/>
              </a:rPr>
            </a:br>
            <a:r>
              <a:rPr lang="nl-NL" sz="3000" dirty="0">
                <a:latin typeface="+mn-lt"/>
              </a:rPr>
              <a:t>- Je kan als het ware meeleven met de hoofdpersoon of andere karakters in het verhaal</a:t>
            </a:r>
            <a:br>
              <a:rPr lang="nl-NL" sz="3000" dirty="0">
                <a:latin typeface="+mn-lt"/>
              </a:rPr>
            </a:br>
            <a:br>
              <a:rPr lang="nl-NL" sz="3000" dirty="0">
                <a:latin typeface="+mn-lt"/>
              </a:rPr>
            </a:br>
            <a:endParaRPr lang="nl-NL" sz="3000" i="1" dirty="0">
              <a:latin typeface="+mn-lt"/>
            </a:endParaRPr>
          </a:p>
        </p:txBody>
      </p:sp>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ep 5">
            <a:extLst>
              <a:ext uri="{FF2B5EF4-FFF2-40B4-BE49-F238E27FC236}">
                <a16:creationId xmlns:a16="http://schemas.microsoft.com/office/drawing/2014/main" id="{14DFD8FE-1140-4D36-ACE1-5B2B0DB74D32}"/>
              </a:ext>
            </a:extLst>
          </p:cNvPr>
          <p:cNvGrpSpPr/>
          <p:nvPr/>
        </p:nvGrpSpPr>
        <p:grpSpPr>
          <a:xfrm>
            <a:off x="-28502" y="0"/>
            <a:ext cx="12220502" cy="640517"/>
            <a:chOff x="-28502" y="0"/>
            <a:chExt cx="12220502" cy="640517"/>
          </a:xfrm>
        </p:grpSpPr>
        <p:sp>
          <p:nvSpPr>
            <p:cNvPr id="7" name="Titel 1">
              <a:extLst>
                <a:ext uri="{FF2B5EF4-FFF2-40B4-BE49-F238E27FC236}">
                  <a16:creationId xmlns:a16="http://schemas.microsoft.com/office/drawing/2014/main" id="{D9BEEE83-0127-4BBE-9FDB-D8E31D89F8EF}"/>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8" name="Picture 2" descr="VGN Kleio | Facebook">
              <a:extLst>
                <a:ext uri="{FF2B5EF4-FFF2-40B4-BE49-F238E27FC236}">
                  <a16:creationId xmlns:a16="http://schemas.microsoft.com/office/drawing/2014/main" id="{21A3AE31-D272-4996-A457-674CC2F77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kstvak 2">
            <a:extLst>
              <a:ext uri="{FF2B5EF4-FFF2-40B4-BE49-F238E27FC236}">
                <a16:creationId xmlns:a16="http://schemas.microsoft.com/office/drawing/2014/main" id="{9D1CF089-3C00-4D58-B452-595EB8670EA3}"/>
              </a:ext>
            </a:extLst>
          </p:cNvPr>
          <p:cNvSpPr txBox="1"/>
          <p:nvPr/>
        </p:nvSpPr>
        <p:spPr>
          <a:xfrm>
            <a:off x="1319751" y="4402317"/>
            <a:ext cx="10231732" cy="1477328"/>
          </a:xfrm>
          <a:prstGeom prst="rect">
            <a:avLst/>
          </a:prstGeom>
          <a:noFill/>
        </p:spPr>
        <p:txBody>
          <a:bodyPr wrap="square" rtlCol="0">
            <a:spAutoFit/>
          </a:bodyPr>
          <a:lstStyle/>
          <a:p>
            <a:r>
              <a:rPr lang="nl-NL" sz="3000" b="1" i="1" dirty="0"/>
              <a:t>Voorbeeld: ‘</a:t>
            </a:r>
            <a:r>
              <a:rPr lang="nl-NL" sz="3000" i="1" dirty="0"/>
              <a:t>Kijk dit zijn mijn opa’s! Zij hadden die moffen 50 jaar geleden wel een lesje geleerd, maar helaas het mocht niet baten. Nu verdedig ik de Franse eer tegen die Hunnen!’</a:t>
            </a:r>
            <a:endParaRPr lang="nl-NL" sz="3000" dirty="0"/>
          </a:p>
        </p:txBody>
      </p:sp>
    </p:spTree>
    <p:extLst>
      <p:ext uri="{BB962C8B-B14F-4D97-AF65-F5344CB8AC3E}">
        <p14:creationId xmlns:p14="http://schemas.microsoft.com/office/powerpoint/2010/main" val="153774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28502" y="1904417"/>
            <a:ext cx="5344999" cy="1524583"/>
          </a:xfrm>
        </p:spPr>
        <p:txBody>
          <a:bodyPr>
            <a:noAutofit/>
          </a:bodyPr>
          <a:lstStyle/>
          <a:p>
            <a:r>
              <a:rPr lang="nl-NL" sz="3000" dirty="0">
                <a:latin typeface="+mn-lt"/>
              </a:rPr>
              <a:t>3. </a:t>
            </a:r>
            <a:r>
              <a:rPr lang="nl-NL" sz="3000" b="1" dirty="0">
                <a:latin typeface="+mn-lt"/>
              </a:rPr>
              <a:t>Een goede vertelling </a:t>
            </a:r>
            <a:r>
              <a:rPr lang="nl-NL" sz="3000" dirty="0">
                <a:latin typeface="+mn-lt"/>
              </a:rPr>
              <a:t>(de vormgeving van het verhaal)</a:t>
            </a:r>
            <a:br>
              <a:rPr lang="nl-NL" sz="3000" dirty="0">
                <a:latin typeface="+mn-lt"/>
              </a:rPr>
            </a:br>
            <a:br>
              <a:rPr lang="nl-NL" sz="3000" dirty="0">
                <a:latin typeface="+mn-lt"/>
              </a:rPr>
            </a:br>
            <a:r>
              <a:rPr lang="nl-NL" sz="3000" dirty="0">
                <a:latin typeface="+mn-lt"/>
              </a:rPr>
              <a:t>- Emotie, een goede opbouw, plot (er is een boodschap) en niet te  langdradig</a:t>
            </a:r>
          </a:p>
        </p:txBody>
      </p:sp>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ep 5">
            <a:extLst>
              <a:ext uri="{FF2B5EF4-FFF2-40B4-BE49-F238E27FC236}">
                <a16:creationId xmlns:a16="http://schemas.microsoft.com/office/drawing/2014/main" id="{14DFD8FE-1140-4D36-ACE1-5B2B0DB74D32}"/>
              </a:ext>
            </a:extLst>
          </p:cNvPr>
          <p:cNvGrpSpPr/>
          <p:nvPr/>
        </p:nvGrpSpPr>
        <p:grpSpPr>
          <a:xfrm>
            <a:off x="-28502" y="0"/>
            <a:ext cx="12220502" cy="640517"/>
            <a:chOff x="-28502" y="0"/>
            <a:chExt cx="12220502" cy="640517"/>
          </a:xfrm>
        </p:grpSpPr>
        <p:sp>
          <p:nvSpPr>
            <p:cNvPr id="7" name="Titel 1">
              <a:extLst>
                <a:ext uri="{FF2B5EF4-FFF2-40B4-BE49-F238E27FC236}">
                  <a16:creationId xmlns:a16="http://schemas.microsoft.com/office/drawing/2014/main" id="{D9BEEE83-0127-4BBE-9FDB-D8E31D89F8EF}"/>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8" name="Picture 2" descr="VGN Kleio | Facebook">
              <a:extLst>
                <a:ext uri="{FF2B5EF4-FFF2-40B4-BE49-F238E27FC236}">
                  <a16:creationId xmlns:a16="http://schemas.microsoft.com/office/drawing/2014/main" id="{21A3AE31-D272-4996-A457-674CC2F77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Diederik van Vleuten: Mijn nachten met Churchill (TV Special 2017) - IMDb">
            <a:extLst>
              <a:ext uri="{FF2B5EF4-FFF2-40B4-BE49-F238E27FC236}">
                <a16:creationId xmlns:a16="http://schemas.microsoft.com/office/drawing/2014/main" id="{37319FEB-5E78-43B8-9DD5-B3B241FD85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402" y="635573"/>
            <a:ext cx="6642598" cy="6287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arten van Rossem tijdens zijn voorstelling in het DeLaMar Theater in 2011. Beeld ANP">
            <a:extLst>
              <a:ext uri="{FF2B5EF4-FFF2-40B4-BE49-F238E27FC236}">
                <a16:creationId xmlns:a16="http://schemas.microsoft.com/office/drawing/2014/main" id="{032E42FE-02F5-4F4B-8109-E5087FFC53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46" y="3811733"/>
            <a:ext cx="5533756" cy="304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15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981D-3A46-4EA5-AFCE-BBC91FD3D7DC}"/>
              </a:ext>
            </a:extLst>
          </p:cNvPr>
          <p:cNvSpPr>
            <a:spLocks noGrp="1"/>
          </p:cNvSpPr>
          <p:nvPr>
            <p:ph type="ctrTitle"/>
          </p:nvPr>
        </p:nvSpPr>
        <p:spPr>
          <a:xfrm>
            <a:off x="0" y="1363616"/>
            <a:ext cx="5344999" cy="4999477"/>
          </a:xfrm>
        </p:spPr>
        <p:txBody>
          <a:bodyPr>
            <a:noAutofit/>
          </a:bodyPr>
          <a:lstStyle/>
          <a:p>
            <a:r>
              <a:rPr lang="nl-NL" sz="5000" b="1" dirty="0">
                <a:latin typeface="+mn-lt"/>
              </a:rPr>
              <a:t>Het stappenplan</a:t>
            </a:r>
            <a:br>
              <a:rPr lang="nl-NL" sz="5000" b="1" dirty="0">
                <a:latin typeface="+mn-lt"/>
              </a:rPr>
            </a:br>
            <a:r>
              <a:rPr lang="nl-NL" sz="5000" dirty="0">
                <a:latin typeface="+mn-lt"/>
              </a:rPr>
              <a:t>Een plan van twaalf stappen</a:t>
            </a:r>
            <a:br>
              <a:rPr lang="nl-NL" sz="5000" dirty="0">
                <a:latin typeface="+mn-lt"/>
              </a:rPr>
            </a:br>
            <a:r>
              <a:rPr lang="nl-NL" sz="5000" dirty="0">
                <a:latin typeface="+mn-lt"/>
              </a:rPr>
              <a:t>- Voorbereiding</a:t>
            </a:r>
            <a:br>
              <a:rPr lang="nl-NL" sz="5000" dirty="0">
                <a:latin typeface="+mn-lt"/>
              </a:rPr>
            </a:br>
            <a:r>
              <a:rPr lang="nl-NL" sz="5000" dirty="0">
                <a:latin typeface="+mn-lt"/>
              </a:rPr>
              <a:t>- Rollen leerlingen</a:t>
            </a:r>
            <a:br>
              <a:rPr lang="nl-NL" sz="5000" dirty="0">
                <a:latin typeface="+mn-lt"/>
              </a:rPr>
            </a:br>
            <a:r>
              <a:rPr lang="nl-NL" sz="5000" dirty="0">
                <a:latin typeface="+mn-lt"/>
              </a:rPr>
              <a:t>- Afsluiting </a:t>
            </a:r>
            <a:br>
              <a:rPr lang="nl-NL" sz="5000" dirty="0">
                <a:latin typeface="+mn-lt"/>
              </a:rPr>
            </a:br>
            <a:r>
              <a:rPr lang="nl-NL" sz="5000" dirty="0">
                <a:latin typeface="+mn-lt"/>
              </a:rPr>
              <a:t>- Communicatie</a:t>
            </a:r>
            <a:br>
              <a:rPr lang="nl-NL" sz="3000" b="1" dirty="0">
                <a:latin typeface="+mn-lt"/>
              </a:rPr>
            </a:br>
            <a:endParaRPr lang="nl-NL" sz="3000" b="1" dirty="0">
              <a:latin typeface="+mn-lt"/>
            </a:endParaRPr>
          </a:p>
        </p:txBody>
      </p:sp>
      <p:pic>
        <p:nvPicPr>
          <p:cNvPr id="4" name="Picture 2" descr="http://img2.wikia.nocookie.net/__cb20110917150717/vaderlandsegeschiedenis/nl/images/thumb/8/84/Ontdekkers_en_Hervormers.jpg/1000px-Ontdekkers_en_Hervormers.jpg">
            <a:extLst>
              <a:ext uri="{FF2B5EF4-FFF2-40B4-BE49-F238E27FC236}">
                <a16:creationId xmlns:a16="http://schemas.microsoft.com/office/drawing/2014/main" id="{1E0787DB-E9F5-44C6-BD64-5AD61A186960}"/>
              </a:ext>
            </a:extLst>
          </p:cNvPr>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6367" t="800" r="6233" b="13800"/>
          <a:stretch/>
        </p:blipFill>
        <p:spPr bwMode="auto">
          <a:xfrm>
            <a:off x="11538627" y="130725"/>
            <a:ext cx="516671" cy="50484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CAC546EE-0B6E-4B61-93AB-C51715E6E688}"/>
              </a:ext>
            </a:extLst>
          </p:cNvPr>
          <p:cNvSpPr txBox="1"/>
          <p:nvPr/>
        </p:nvSpPr>
        <p:spPr>
          <a:xfrm>
            <a:off x="6179270" y="1007781"/>
            <a:ext cx="2837468" cy="5632311"/>
          </a:xfrm>
          <a:prstGeom prst="rect">
            <a:avLst/>
          </a:prstGeom>
          <a:noFill/>
        </p:spPr>
        <p:txBody>
          <a:bodyPr wrap="square" rtlCol="0">
            <a:spAutoFit/>
          </a:bodyPr>
          <a:lstStyle/>
          <a:p>
            <a:r>
              <a:rPr lang="nl-NL" b="1" dirty="0"/>
              <a:t>Stap 1: </a:t>
            </a:r>
            <a:r>
              <a:rPr lang="nl-NL" dirty="0"/>
              <a:t>Kies een tijdvak en </a:t>
            </a:r>
            <a:r>
              <a:rPr lang="nl-NL" b="1" i="1" dirty="0">
                <a:solidFill>
                  <a:srgbClr val="FF0000"/>
                </a:solidFill>
              </a:rPr>
              <a:t>onderwerp</a:t>
            </a:r>
          </a:p>
          <a:p>
            <a:r>
              <a:rPr lang="nl-NL" b="1" dirty="0"/>
              <a:t>Stap 2: </a:t>
            </a:r>
            <a:r>
              <a:rPr lang="nl-NL" dirty="0"/>
              <a:t>Bedenk hoeveel </a:t>
            </a:r>
            <a:r>
              <a:rPr lang="nl-NL" b="1" i="1" dirty="0">
                <a:solidFill>
                  <a:srgbClr val="FF0000"/>
                </a:solidFill>
              </a:rPr>
              <a:t>tijd</a:t>
            </a:r>
            <a:r>
              <a:rPr lang="nl-NL" dirty="0"/>
              <a:t> er nodig is </a:t>
            </a:r>
          </a:p>
          <a:p>
            <a:r>
              <a:rPr lang="nl-NL" b="1" dirty="0"/>
              <a:t>Stap 3: </a:t>
            </a:r>
            <a:r>
              <a:rPr lang="nl-NL" dirty="0"/>
              <a:t>Maak een </a:t>
            </a:r>
            <a:r>
              <a:rPr lang="nl-NL" b="1" i="1" dirty="0">
                <a:solidFill>
                  <a:srgbClr val="FF0000"/>
                </a:solidFill>
              </a:rPr>
              <a:t>inventarisatie</a:t>
            </a:r>
            <a:r>
              <a:rPr lang="nl-NL" dirty="0"/>
              <a:t> van de begrippen, gebeurtenissen en ontwikkelingen</a:t>
            </a:r>
          </a:p>
          <a:p>
            <a:r>
              <a:rPr lang="nl-NL" b="1" dirty="0"/>
              <a:t>Stap 4: </a:t>
            </a:r>
            <a:r>
              <a:rPr lang="nl-NL" dirty="0"/>
              <a:t>Denk na over welke </a:t>
            </a:r>
            <a:r>
              <a:rPr lang="nl-NL" b="1" i="1" dirty="0">
                <a:solidFill>
                  <a:srgbClr val="FF0000"/>
                </a:solidFill>
              </a:rPr>
              <a:t>presentatievorm</a:t>
            </a:r>
            <a:r>
              <a:rPr lang="nl-NL" dirty="0"/>
              <a:t>/vormen je wilt toepassen</a:t>
            </a:r>
          </a:p>
          <a:p>
            <a:r>
              <a:rPr lang="nl-NL" b="1" dirty="0"/>
              <a:t>Stap 5: </a:t>
            </a:r>
            <a:r>
              <a:rPr lang="nl-NL" dirty="0"/>
              <a:t>Bedenk welke </a:t>
            </a:r>
            <a:r>
              <a:rPr lang="nl-NL" b="1" i="1" dirty="0">
                <a:solidFill>
                  <a:srgbClr val="FF0000"/>
                </a:solidFill>
              </a:rPr>
              <a:t>rol</a:t>
            </a:r>
            <a:r>
              <a:rPr lang="nl-NL" dirty="0"/>
              <a:t> de </a:t>
            </a:r>
            <a:r>
              <a:rPr lang="nl-NL" b="1" i="1" dirty="0">
                <a:solidFill>
                  <a:srgbClr val="FF0000"/>
                </a:solidFill>
              </a:rPr>
              <a:t>leerlingen</a:t>
            </a:r>
            <a:r>
              <a:rPr lang="nl-NL" dirty="0"/>
              <a:t> hebben gedurende de les. </a:t>
            </a:r>
          </a:p>
          <a:p>
            <a:r>
              <a:rPr lang="nl-NL" b="1" dirty="0"/>
              <a:t>Stap 6: </a:t>
            </a:r>
            <a:r>
              <a:rPr lang="nl-NL" dirty="0"/>
              <a:t>Bedenk welke</a:t>
            </a:r>
            <a:r>
              <a:rPr lang="nl-NL" b="1" i="1" dirty="0">
                <a:solidFill>
                  <a:srgbClr val="FF0000"/>
                </a:solidFill>
              </a:rPr>
              <a:t> media </a:t>
            </a:r>
            <a:r>
              <a:rPr lang="nl-NL" dirty="0"/>
              <a:t>je tijdens je verhaal wilt inzetten </a:t>
            </a:r>
          </a:p>
          <a:p>
            <a:r>
              <a:rPr lang="nl-NL" b="1" dirty="0"/>
              <a:t>Stap 7: </a:t>
            </a:r>
            <a:r>
              <a:rPr lang="nl-NL" dirty="0"/>
              <a:t>Bedenk welke </a:t>
            </a:r>
            <a:r>
              <a:rPr lang="nl-NL" b="1" i="1" dirty="0">
                <a:solidFill>
                  <a:srgbClr val="FF0000"/>
                </a:solidFill>
              </a:rPr>
              <a:t>historische attributen </a:t>
            </a:r>
            <a:r>
              <a:rPr lang="nl-NL" dirty="0"/>
              <a:t>je nodig hebt</a:t>
            </a:r>
          </a:p>
        </p:txBody>
      </p:sp>
      <p:sp>
        <p:nvSpPr>
          <p:cNvPr id="7" name="Tekstvak 6">
            <a:extLst>
              <a:ext uri="{FF2B5EF4-FFF2-40B4-BE49-F238E27FC236}">
                <a16:creationId xmlns:a16="http://schemas.microsoft.com/office/drawing/2014/main" id="{50500243-AD99-4682-86DD-7DF40D9840B2}"/>
              </a:ext>
            </a:extLst>
          </p:cNvPr>
          <p:cNvSpPr txBox="1"/>
          <p:nvPr/>
        </p:nvSpPr>
        <p:spPr>
          <a:xfrm>
            <a:off x="9634192" y="1007781"/>
            <a:ext cx="2402251" cy="5447645"/>
          </a:xfrm>
          <a:prstGeom prst="rect">
            <a:avLst/>
          </a:prstGeom>
          <a:noFill/>
        </p:spPr>
        <p:txBody>
          <a:bodyPr wrap="square" rtlCol="0">
            <a:spAutoFit/>
          </a:bodyPr>
          <a:lstStyle/>
          <a:p>
            <a:r>
              <a:rPr lang="nl-NL" b="1" dirty="0"/>
              <a:t>Stap 8: </a:t>
            </a:r>
            <a:r>
              <a:rPr lang="nl-NL" dirty="0"/>
              <a:t>Gebruik je fantasie om een </a:t>
            </a:r>
            <a:r>
              <a:rPr lang="nl-NL" b="1" i="1" dirty="0">
                <a:solidFill>
                  <a:srgbClr val="FF0000"/>
                </a:solidFill>
              </a:rPr>
              <a:t>verhaallijn</a:t>
            </a:r>
            <a:r>
              <a:rPr lang="nl-NL" dirty="0"/>
              <a:t> te creëren</a:t>
            </a:r>
          </a:p>
          <a:p>
            <a:r>
              <a:rPr lang="nl-NL" b="1" dirty="0"/>
              <a:t>Stap 9: </a:t>
            </a:r>
            <a:r>
              <a:rPr lang="nl-NL" dirty="0"/>
              <a:t>Bedenk hoe je je verhaal wilt </a:t>
            </a:r>
            <a:r>
              <a:rPr lang="nl-NL" b="1" i="1" dirty="0">
                <a:solidFill>
                  <a:srgbClr val="FF0000"/>
                </a:solidFill>
              </a:rPr>
              <a:t>evalueren</a:t>
            </a:r>
            <a:r>
              <a:rPr lang="nl-NL" dirty="0"/>
              <a:t> </a:t>
            </a:r>
          </a:p>
          <a:p>
            <a:r>
              <a:rPr lang="nl-NL" b="1" dirty="0"/>
              <a:t>Stap 10: </a:t>
            </a:r>
            <a:r>
              <a:rPr lang="nl-NL" b="1" i="1" dirty="0">
                <a:solidFill>
                  <a:srgbClr val="FF0000"/>
                </a:solidFill>
              </a:rPr>
              <a:t>Licht</a:t>
            </a:r>
            <a:r>
              <a:rPr lang="nl-NL" dirty="0"/>
              <a:t> van te voren je collega’s </a:t>
            </a:r>
            <a:r>
              <a:rPr lang="nl-NL" b="1" i="1" dirty="0">
                <a:solidFill>
                  <a:srgbClr val="FF0000"/>
                </a:solidFill>
              </a:rPr>
              <a:t>in</a:t>
            </a:r>
            <a:r>
              <a:rPr lang="nl-NL" dirty="0"/>
              <a:t> </a:t>
            </a:r>
          </a:p>
          <a:p>
            <a:r>
              <a:rPr lang="nl-NL" b="1" dirty="0"/>
              <a:t>Stap 11</a:t>
            </a:r>
            <a:r>
              <a:rPr lang="nl-NL" dirty="0"/>
              <a:t>: Neem </a:t>
            </a:r>
            <a:r>
              <a:rPr lang="nl-NL" b="1" i="1" dirty="0">
                <a:solidFill>
                  <a:srgbClr val="FF0000"/>
                </a:solidFill>
              </a:rPr>
              <a:t>genoeg</a:t>
            </a:r>
            <a:r>
              <a:rPr lang="nl-NL" dirty="0"/>
              <a:t> </a:t>
            </a:r>
            <a:r>
              <a:rPr lang="nl-NL" b="1" i="1" dirty="0">
                <a:solidFill>
                  <a:srgbClr val="FF0000"/>
                </a:solidFill>
              </a:rPr>
              <a:t>tijd</a:t>
            </a:r>
            <a:r>
              <a:rPr lang="nl-NL" dirty="0"/>
              <a:t> voor de </a:t>
            </a:r>
            <a:r>
              <a:rPr lang="nl-NL" b="1" i="1" dirty="0">
                <a:solidFill>
                  <a:srgbClr val="FF0000"/>
                </a:solidFill>
              </a:rPr>
              <a:t>voorbereiding</a:t>
            </a:r>
          </a:p>
          <a:p>
            <a:endParaRPr lang="nl-NL" b="1" i="1" dirty="0">
              <a:solidFill>
                <a:srgbClr val="FF0000"/>
              </a:solidFill>
            </a:endParaRPr>
          </a:p>
          <a:p>
            <a:endParaRPr lang="nl-NL" b="1" i="1" dirty="0">
              <a:solidFill>
                <a:srgbClr val="FF0000"/>
              </a:solidFill>
            </a:endParaRPr>
          </a:p>
          <a:p>
            <a:endParaRPr lang="nl-NL" b="1" i="1" dirty="0">
              <a:solidFill>
                <a:srgbClr val="FF0000"/>
              </a:solidFill>
            </a:endParaRPr>
          </a:p>
          <a:p>
            <a:endParaRPr lang="nl-NL" b="1" i="1" dirty="0">
              <a:solidFill>
                <a:srgbClr val="FF0000"/>
              </a:solidFill>
            </a:endParaRPr>
          </a:p>
          <a:p>
            <a:r>
              <a:rPr lang="nl-NL" sz="3000" b="1" dirty="0"/>
              <a:t>Stap 12: </a:t>
            </a:r>
            <a:r>
              <a:rPr lang="nl-NL" sz="3000" dirty="0">
                <a:solidFill>
                  <a:srgbClr val="FF0000"/>
                </a:solidFill>
              </a:rPr>
              <a:t>Heb plezier! </a:t>
            </a:r>
          </a:p>
          <a:p>
            <a:endParaRPr lang="nl-NL" dirty="0"/>
          </a:p>
        </p:txBody>
      </p:sp>
      <p:grpSp>
        <p:nvGrpSpPr>
          <p:cNvPr id="10" name="Groep 9">
            <a:extLst>
              <a:ext uri="{FF2B5EF4-FFF2-40B4-BE49-F238E27FC236}">
                <a16:creationId xmlns:a16="http://schemas.microsoft.com/office/drawing/2014/main" id="{7238914B-5DCB-4B19-BC77-C0D17901B35F}"/>
              </a:ext>
            </a:extLst>
          </p:cNvPr>
          <p:cNvGrpSpPr/>
          <p:nvPr/>
        </p:nvGrpSpPr>
        <p:grpSpPr>
          <a:xfrm>
            <a:off x="-28502" y="0"/>
            <a:ext cx="12220502" cy="640517"/>
            <a:chOff x="-28502" y="0"/>
            <a:chExt cx="12220502" cy="640517"/>
          </a:xfrm>
        </p:grpSpPr>
        <p:sp>
          <p:nvSpPr>
            <p:cNvPr id="11" name="Titel 1">
              <a:extLst>
                <a:ext uri="{FF2B5EF4-FFF2-40B4-BE49-F238E27FC236}">
                  <a16:creationId xmlns:a16="http://schemas.microsoft.com/office/drawing/2014/main" id="{E34B48A4-5EA4-4F67-B300-B1A534232A3A}"/>
                </a:ext>
              </a:extLst>
            </p:cNvPr>
            <p:cNvSpPr txBox="1">
              <a:spLocks/>
            </p:cNvSpPr>
            <p:nvPr/>
          </p:nvSpPr>
          <p:spPr>
            <a:xfrm>
              <a:off x="-28502" y="0"/>
              <a:ext cx="12192000" cy="635573"/>
            </a:xfrm>
            <a:prstGeom prst="rect">
              <a:avLst/>
            </a:prstGeom>
            <a:solidFill>
              <a:srgbClr val="BC0000"/>
            </a:solidFill>
            <a:ln w="3175">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Workshop stand-up </a:t>
              </a:r>
              <a:r>
                <a:rPr kumimoji="0" lang="nl-NL" sz="3600" b="1" i="0" u="none" strike="noStrike" kern="1200" cap="none" spc="0" normalizeH="0" baseline="0" noProof="0" dirty="0" err="1">
                  <a:ln>
                    <a:noFill/>
                  </a:ln>
                  <a:solidFill>
                    <a:schemeClr val="bg1"/>
                  </a:solidFill>
                  <a:effectLst/>
                  <a:uLnTx/>
                  <a:uFillTx/>
                  <a:latin typeface="Calibri" panose="020F0502020204030204"/>
                  <a:ea typeface="+mj-ea"/>
                  <a:cs typeface="+mj-cs"/>
                </a:rPr>
                <a:t>history</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	</a:t>
              </a:r>
              <a:r>
                <a:rPr lang="nl-NL" sz="3600" b="1" dirty="0">
                  <a:solidFill>
                    <a:schemeClr val="bg1"/>
                  </a:solidFill>
                  <a:latin typeface="Calibri" panose="020F0502020204030204"/>
                </a:rPr>
                <a:t>	    </a:t>
              </a:r>
              <a:r>
                <a:rPr kumimoji="0" lang="nl-NL" sz="3600" b="1" i="0" u="none" strike="noStrike" kern="1200" cap="none" spc="0" normalizeH="0" baseline="0" noProof="0" dirty="0">
                  <a:ln>
                    <a:noFill/>
                  </a:ln>
                  <a:solidFill>
                    <a:schemeClr val="bg1"/>
                  </a:solidFill>
                  <a:effectLst/>
                  <a:uLnTx/>
                  <a:uFillTx/>
                  <a:latin typeface="Calibri" panose="020F0502020204030204"/>
                  <a:ea typeface="+mj-ea"/>
                  <a:cs typeface="+mj-cs"/>
                </a:rPr>
                <a:t>VGN VMBO-conferentie</a:t>
              </a:r>
            </a:p>
          </p:txBody>
        </p:sp>
        <p:pic>
          <p:nvPicPr>
            <p:cNvPr id="12" name="Picture 2" descr="VGN Kleio | Facebook">
              <a:extLst>
                <a:ext uri="{FF2B5EF4-FFF2-40B4-BE49-F238E27FC236}">
                  <a16:creationId xmlns:a16="http://schemas.microsoft.com/office/drawing/2014/main" id="{ABB8511F-1DC6-41D4-9E6D-9C414CA20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1483" y="0"/>
              <a:ext cx="640517" cy="6405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70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fade">
                                      <p:cBhvr>
                                        <p:cTn id="46" dur="500"/>
                                        <p:tgtEl>
                                          <p:spTgt spid="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fade">
                                      <p:cBhvr>
                                        <p:cTn id="51" dur="500"/>
                                        <p:tgtEl>
                                          <p:spTgt spid="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Effect transition="in" filter="fade">
                                      <p:cBhvr>
                                        <p:cTn id="56" dur="500"/>
                                        <p:tgtEl>
                                          <p:spTgt spid="7">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fade">
                                      <p:cBhvr>
                                        <p:cTn id="61" dur="1000"/>
                                        <p:tgtEl>
                                          <p:spTgt spid="7">
                                            <p:txEl>
                                              <p:pRg st="8" end="8"/>
                                            </p:txEl>
                                          </p:spTgt>
                                        </p:tgtEl>
                                      </p:cBhvr>
                                    </p:animEffect>
                                    <p:anim calcmode="lin" valueType="num">
                                      <p:cBhvr>
                                        <p:cTn id="62"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Breedbeeld</PresentationFormat>
  <Paragraphs>91</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Goedemorgen allemaal!</vt:lpstr>
      <vt:lpstr>PowerPoint-presentatie</vt:lpstr>
      <vt:lpstr>Stand-up history is een zelfbedachte vertelvorm  De naam is afgeleid van een benaming voor de manier van presenteren van cabaretier Diederik van Vleuten (bedacht door de media in 2010)  Door middel van humor en theater een verhaal van een historisch figuur (fictief of echt) in een grote historische context te plaatsen</vt:lpstr>
      <vt:lpstr>PowerPoint-presentatie</vt:lpstr>
      <vt:lpstr>     Waarom bedacht? - Het vak geschiedenis is voor vmbo-leerlingen vak erg pittig en niet altijd populair - Theoretisch en abstract (veel abstracte begrippen) - Lastig behapbaar voor leerlingen (Hoeveelheid stof en chronologisch overzicht is lastig) - Theater is een middel om abstracte zaken een concrete duiding te geven (onderwerpen krijgen een fysieke duiding) - Het vak geschiedenis leent zich perfect voor deze vertelvorm (verhalend vak) - Het is veelzijdig en een leuke afwisseling (De les krijgt een andere dimensie)              </vt:lpstr>
      <vt:lpstr>  1. Het is concreet (een verhaal moet duidelijk en levendig zijn)  - Het is duidelijk waar het zich afspeelt en het bevat levendige details   </vt:lpstr>
      <vt:lpstr>2. Het is gepersonifieerd (Het verhaal bestaat uit mensen met een karakter en gevoelens)  - Je kan als het ware meeleven met de hoofdpersoon of andere karakters in het verhaal  </vt:lpstr>
      <vt:lpstr>3. Een goede vertelling (de vormgeving van het verhaal)  - Emotie, een goede opbouw, plot (er is een boodschap) en niet te  langdradig</vt:lpstr>
      <vt:lpstr>Het stappenplan Een plan van twaalf stappen - Voorbereiding - Rollen leerlingen - Afsluiting  - Communicatie </vt:lpstr>
      <vt:lpstr>Opdracht (20 min) In groepjes van drie gaan jullie in groepsverband een korte stand-up history voorstelling maken  Deze duurt ongeveer 3 tot 5 minuten en bestaat uit drie scenes (verhaaldelen)  Gebruik hiervoor het uitgedeelde stappenplan  </vt:lpstr>
      <vt:lpstr>Acht groepjes  Onderwerp 1: De verzuiling van de 20e eeuw Onderwerp 2: Leven in de industriële samenleving van de 19e eeuw Onderwerp 3: Nederlands-Indië van de 20e eeuw Onderwerp 4: Leven in de Sovjet-Unie van Stalin Onderwerp 5: Leven in de republiek van Weimar Onderwerp 6: Tweede Wereldoorlog In Nederland Onderwerp 7: Nederland in de Koude Oorlog Onderwerp 8: Leven in Oost-Duitsland/Oostblok </vt:lpstr>
      <vt:lpstr>PowerPoint-presentatie</vt:lpstr>
      <vt:lpstr>1. Hoe vonden jullie de workshop? Tops Tips  2. Wat nemen jullie mee? - Wat zou je gebruiken? - Wat zou je niet gebruiken?</vt:lpstr>
      <vt:lpstr>Contactgegevens Gijs Korenblik, docent maatschappijleer, geschiedenis en PBL op het Isendoorncollege te Warnsveld (Gelderland) Mail: KRG@Isendoorn.nl Linkedin: https://nl.linkedin.com/in/gijskorenblik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Goedemorgen allemaal!</dc:title>
  <dc:creator>G.E.H. Korenblik</dc:creator>
  <cp:lastModifiedBy>G.E.H. Korenblik</cp:lastModifiedBy>
  <cp:revision>46</cp:revision>
  <dcterms:created xsi:type="dcterms:W3CDTF">2022-10-12T15:46:18Z</dcterms:created>
  <dcterms:modified xsi:type="dcterms:W3CDTF">2022-11-02T11:23:38Z</dcterms:modified>
</cp:coreProperties>
</file>